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DB"/>
    <a:srgbClr val="B05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38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6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2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4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872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52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465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674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0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8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60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65DA7-AF3D-4D61-864F-45F4C3C5CE87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2B1BD-A422-421B-AF35-C8082C373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319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9.png"/><Relationship Id="rId3" Type="http://schemas.openxmlformats.org/officeDocument/2006/relationships/image" Target="../media/image34.png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8.png"/><Relationship Id="rId5" Type="http://schemas.openxmlformats.org/officeDocument/2006/relationships/image" Target="../media/image38.png"/><Relationship Id="rId15" Type="http://schemas.openxmlformats.org/officeDocument/2006/relationships/image" Target="../media/image50.png"/><Relationship Id="rId10" Type="http://schemas.openxmlformats.org/officeDocument/2006/relationships/image" Target="../media/image42.png"/><Relationship Id="rId4" Type="http://schemas.openxmlformats.org/officeDocument/2006/relationships/image" Target="../media/image35.png"/><Relationship Id="rId9" Type="http://schemas.openxmlformats.org/officeDocument/2006/relationships/image" Target="../media/image2.png"/><Relationship Id="rId1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5.png"/><Relationship Id="rId26" Type="http://schemas.openxmlformats.org/officeDocument/2006/relationships/image" Target="../media/image3.png"/><Relationship Id="rId3" Type="http://schemas.openxmlformats.org/officeDocument/2006/relationships/image" Target="../media/image52.png"/><Relationship Id="rId21" Type="http://schemas.openxmlformats.org/officeDocument/2006/relationships/image" Target="../media/image67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4.png"/><Relationship Id="rId25" Type="http://schemas.openxmlformats.org/officeDocument/2006/relationships/image" Target="../media/image71.png"/><Relationship Id="rId2" Type="http://schemas.openxmlformats.org/officeDocument/2006/relationships/image" Target="../media/image51.png"/><Relationship Id="rId16" Type="http://schemas.openxmlformats.org/officeDocument/2006/relationships/image" Target="../media/image2.png"/><Relationship Id="rId20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0.png"/><Relationship Id="rId5" Type="http://schemas.openxmlformats.org/officeDocument/2006/relationships/image" Target="../media/image54.png"/><Relationship Id="rId15" Type="http://schemas.openxmlformats.org/officeDocument/2006/relationships/image" Target="../media/image41.png"/><Relationship Id="rId23" Type="http://schemas.openxmlformats.org/officeDocument/2006/relationships/image" Target="../media/image69.png"/><Relationship Id="rId28" Type="http://schemas.openxmlformats.org/officeDocument/2006/relationships/image" Target="../media/image73.png"/><Relationship Id="rId10" Type="http://schemas.openxmlformats.org/officeDocument/2006/relationships/image" Target="../media/image59.png"/><Relationship Id="rId19" Type="http://schemas.openxmlformats.org/officeDocument/2006/relationships/image" Target="../media/image66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68.png"/><Relationship Id="rId27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png"/><Relationship Id="rId18" Type="http://schemas.openxmlformats.org/officeDocument/2006/relationships/image" Target="../media/image3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33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2.png"/><Relationship Id="rId5" Type="http://schemas.openxmlformats.org/officeDocument/2006/relationships/image" Target="../media/image36.png"/><Relationship Id="rId15" Type="http://schemas.openxmlformats.org/officeDocument/2006/relationships/image" Target="../media/image45.png"/><Relationship Id="rId10" Type="http://schemas.openxmlformats.org/officeDocument/2006/relationships/image" Target="../media/image41.png"/><Relationship Id="rId19" Type="http://schemas.openxmlformats.org/officeDocument/2006/relationships/image" Target="../media/image28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9" b="-38284"/>
          <a:stretch/>
        </p:blipFill>
        <p:spPr>
          <a:xfrm>
            <a:off x="-982800" y="2571750"/>
            <a:ext cx="10813606" cy="420129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2069"/>
          <a:stretch/>
        </p:blipFill>
        <p:spPr>
          <a:xfrm>
            <a:off x="-982800" y="1146129"/>
            <a:ext cx="10813606" cy="2911521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0" t="68103" r="36539" b="-2"/>
          <a:stretch/>
        </p:blipFill>
        <p:spPr>
          <a:xfrm>
            <a:off x="1544400" y="2139702"/>
            <a:ext cx="5871600" cy="4133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3478"/>
            <a:ext cx="7772400" cy="82991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Электрический ток в жидкостях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Цилиндр 4"/>
          <p:cNvSpPr/>
          <p:nvPr/>
        </p:nvSpPr>
        <p:spPr>
          <a:xfrm>
            <a:off x="6084168" y="1635646"/>
            <a:ext cx="360040" cy="2152256"/>
          </a:xfrm>
          <a:prstGeom prst="can">
            <a:avLst/>
          </a:prstGeom>
          <a:gradFill>
            <a:gsLst>
              <a:gs pos="33000">
                <a:schemeClr val="accent5">
                  <a:alpha val="96000"/>
                  <a:lumMod val="65000"/>
                </a:schemeClr>
              </a:gs>
              <a:gs pos="75000">
                <a:schemeClr val="accent5">
                  <a:lumMod val="60000"/>
                  <a:lumOff val="40000"/>
                  <a:alpha val="81000"/>
                </a:schemeClr>
              </a:gs>
              <a:gs pos="83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Цилиндр 15"/>
          <p:cNvSpPr/>
          <p:nvPr/>
        </p:nvSpPr>
        <p:spPr>
          <a:xfrm>
            <a:off x="2411760" y="1635646"/>
            <a:ext cx="360040" cy="2152256"/>
          </a:xfrm>
          <a:prstGeom prst="can">
            <a:avLst/>
          </a:prstGeom>
          <a:gradFill>
            <a:gsLst>
              <a:gs pos="33000">
                <a:schemeClr val="accent5">
                  <a:alpha val="96000"/>
                  <a:lumMod val="65000"/>
                </a:schemeClr>
              </a:gs>
              <a:gs pos="75000">
                <a:schemeClr val="accent5">
                  <a:lumMod val="60000"/>
                  <a:lumOff val="40000"/>
                  <a:alpha val="81000"/>
                </a:schemeClr>
              </a:gs>
              <a:gs pos="83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>
            <a:grpSpLocks noChangeAspect="1"/>
          </p:cNvGrpSpPr>
          <p:nvPr/>
        </p:nvGrpSpPr>
        <p:grpSpPr>
          <a:xfrm>
            <a:off x="2929680" y="2571750"/>
            <a:ext cx="504032" cy="504032"/>
            <a:chOff x="1450504" y="2618606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>
            <a:grpSpLocks noChangeAspect="1"/>
          </p:cNvGrpSpPr>
          <p:nvPr/>
        </p:nvGrpSpPr>
        <p:grpSpPr>
          <a:xfrm>
            <a:off x="5378896" y="3273229"/>
            <a:ext cx="504000" cy="504000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4" name="Прямая со стрелкой 23"/>
          <p:cNvCxnSpPr/>
          <p:nvPr/>
        </p:nvCxnSpPr>
        <p:spPr>
          <a:xfrm>
            <a:off x="3181696" y="2823766"/>
            <a:ext cx="5982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>
            <a:off x="5079788" y="3529595"/>
            <a:ext cx="5982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06914" y="1658144"/>
            <a:ext cx="794385" cy="369332"/>
          </a:xfrm>
          <a:prstGeom prst="rect">
            <a:avLst/>
          </a:prstGeom>
          <a:gradFill>
            <a:gsLst>
              <a:gs pos="0">
                <a:schemeClr val="accent5">
                  <a:alpha val="96000"/>
                  <a:lumMod val="65000"/>
                </a:schemeClr>
              </a:gs>
              <a:gs pos="100000">
                <a:schemeClr val="accent5">
                  <a:lumMod val="60000"/>
                  <a:lumOff val="40000"/>
                  <a:alpha val="81000"/>
                </a:schemeClr>
              </a:gs>
            </a:gsLst>
            <a:lin ang="16200000" scaled="0"/>
          </a:gradFill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01966" y="1659600"/>
            <a:ext cx="710194" cy="369332"/>
          </a:xfrm>
          <a:prstGeom prst="rect">
            <a:avLst/>
          </a:prstGeom>
          <a:gradFill>
            <a:gsLst>
              <a:gs pos="0">
                <a:schemeClr val="accent5">
                  <a:alpha val="96000"/>
                  <a:lumMod val="65000"/>
                </a:schemeClr>
              </a:gs>
              <a:gs pos="100000">
                <a:schemeClr val="accent5">
                  <a:lumMod val="60000"/>
                  <a:lumOff val="40000"/>
                  <a:alpha val="81000"/>
                </a:schemeClr>
              </a:gs>
            </a:gsLst>
            <a:lin ang="16200000" scaled="0"/>
          </a:gradFill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Анод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>
            <a:endCxn id="5" idx="0"/>
          </p:cNvCxnSpPr>
          <p:nvPr/>
        </p:nvCxnSpPr>
        <p:spPr>
          <a:xfrm flipH="1">
            <a:off x="6264188" y="1356989"/>
            <a:ext cx="5614" cy="3686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253200" y="1354409"/>
            <a:ext cx="10901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1507247" y="1370029"/>
            <a:ext cx="10901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7331744" y="1281210"/>
            <a:ext cx="144016" cy="1440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363231" y="1298021"/>
            <a:ext cx="144016" cy="1440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7320024" y="1219768"/>
            <a:ext cx="155736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351511" y="1239403"/>
            <a:ext cx="155736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люс 38"/>
          <p:cNvSpPr/>
          <p:nvPr/>
        </p:nvSpPr>
        <p:spPr>
          <a:xfrm>
            <a:off x="7556092" y="1206133"/>
            <a:ext cx="315301" cy="315301"/>
          </a:xfrm>
          <a:prstGeom prst="mathPl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Минус 39"/>
          <p:cNvSpPr/>
          <p:nvPr/>
        </p:nvSpPr>
        <p:spPr>
          <a:xfrm>
            <a:off x="1006643" y="1219768"/>
            <a:ext cx="315301" cy="315301"/>
          </a:xfrm>
          <a:prstGeom prst="mathMin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H="1">
            <a:off x="2591780" y="1357200"/>
            <a:ext cx="5614" cy="3686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81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5487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электроде выделилось 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мг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меди, при прохождении через электролит тока силой 300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мА.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Найдите время, в течение которого протекал ток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21"/>
          <p:cNvSpPr/>
          <p:nvPr/>
        </p:nvSpPr>
        <p:spPr>
          <a:xfrm>
            <a:off x="251520" y="1212755"/>
            <a:ext cx="213001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anose="02020603050405020304" pitchFamily="18" charset="0"/>
              </a:rPr>
              <a:t>Дано: </a:t>
            </a:r>
            <a:endParaRPr lang="en-CA" sz="2100" dirty="0" smtClean="0">
              <a:latin typeface="Cambria Math" panose="02040503050406030204" pitchFamily="18" charset="0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1840881" y="1520061"/>
            <a:ext cx="0" cy="177176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42"/>
          <p:cNvCxnSpPr/>
          <p:nvPr/>
        </p:nvCxnSpPr>
        <p:spPr>
          <a:xfrm flipH="1">
            <a:off x="323530" y="2830165"/>
            <a:ext cx="15173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454503" y="2830165"/>
                <a:ext cx="798808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100" b="0" i="1" smtClean="0">
                        <a:solidFill>
                          <a:schemeClr val="tx1"/>
                        </a:solidFill>
                        <a:latin typeface="Cambria Math"/>
                      </a:rPr>
                      <m:t>𝑡</m:t>
                    </m:r>
                    <m:r>
                      <a:rPr lang="en-US" sz="2100" b="0" i="1" smtClean="0">
                        <a:solidFill>
                          <a:schemeClr val="tx1"/>
                        </a:solidFill>
                        <a:latin typeface="Cambria Math"/>
                      </a:rPr>
                      <m:t> − ?</m:t>
                    </m:r>
                  </m:oMath>
                </a14:m>
                <a:r>
                  <a:rPr lang="ru-RU" sz="210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endParaRPr lang="ru-RU" sz="21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03" y="2830165"/>
                <a:ext cx="798808" cy="415498"/>
              </a:xfrm>
              <a:prstGeom prst="rect">
                <a:avLst/>
              </a:prstGeom>
              <a:blipFill rotWithShape="1">
                <a:blip r:embed="rId2"/>
                <a:stretch>
                  <a:fillRect t="-10294" r="-16031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299362" y="1602992"/>
                <a:ext cx="1337609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 мг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1602992"/>
                <a:ext cx="1337609" cy="415498"/>
              </a:xfrm>
              <a:prstGeom prst="rect">
                <a:avLst/>
              </a:prstGeom>
              <a:blipFill rotWithShape="1">
                <a:blip r:embed="rId3"/>
                <a:stretch>
                  <a:fillRect t="-8824" r="-7273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299362" y="1991886"/>
                <a:ext cx="566630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i="1" smtClean="0">
                          <a:latin typeface="Cambria Math"/>
                          <a:ea typeface="Cambria Math"/>
                        </a:rPr>
                        <m:t>𝐶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𝑢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1991886"/>
                <a:ext cx="566630" cy="415498"/>
              </a:xfrm>
              <a:prstGeom prst="rect">
                <a:avLst/>
              </a:prstGeom>
              <a:blipFill rotWithShape="1">
                <a:blip r:embed="rId4"/>
                <a:stretch>
                  <a:fillRect t="-8824" r="-18280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299362" y="2340917"/>
                <a:ext cx="1564339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𝐼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300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мА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2340917"/>
                <a:ext cx="1564339" cy="415498"/>
              </a:xfrm>
              <a:prstGeom prst="rect">
                <a:avLst/>
              </a:prstGeom>
              <a:blipFill rotWithShape="1">
                <a:blip r:embed="rId5"/>
                <a:stretch>
                  <a:fillRect t="-8824" r="-6226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22"/>
          <p:cNvCxnSpPr/>
          <p:nvPr/>
        </p:nvCxnSpPr>
        <p:spPr>
          <a:xfrm>
            <a:off x="3275856" y="1519200"/>
            <a:ext cx="0" cy="177176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Прямоугольник 19"/>
              <p:cNvSpPr/>
              <p:nvPr/>
            </p:nvSpPr>
            <p:spPr>
              <a:xfrm>
                <a:off x="1763688" y="1600724"/>
                <a:ext cx="1597873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−6</m:t>
                          </m:r>
                        </m:sup>
                      </m:sSup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кг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1600724"/>
                <a:ext cx="1597873" cy="415498"/>
              </a:xfrm>
              <a:prstGeom prst="rect">
                <a:avLst/>
              </a:prstGeom>
              <a:blipFill rotWithShape="1">
                <a:blip r:embed="rId6"/>
                <a:stretch>
                  <a:fillRect t="-8824" r="-6489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Прямоугольник 20"/>
              <p:cNvSpPr/>
              <p:nvPr/>
            </p:nvSpPr>
            <p:spPr>
              <a:xfrm>
                <a:off x="2204770" y="2340917"/>
                <a:ext cx="825867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0,3 А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4770" y="2340917"/>
                <a:ext cx="825867" cy="415498"/>
              </a:xfrm>
              <a:prstGeom prst="rect">
                <a:avLst/>
              </a:prstGeom>
              <a:blipFill rotWithShape="1">
                <a:blip r:embed="rId7"/>
                <a:stretch>
                  <a:fillRect t="-8824" r="-12593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9" name="Группа 98"/>
          <p:cNvGrpSpPr/>
          <p:nvPr/>
        </p:nvGrpSpPr>
        <p:grpSpPr>
          <a:xfrm>
            <a:off x="5612043" y="1193140"/>
            <a:ext cx="3628714" cy="2302469"/>
            <a:chOff x="5612043" y="1193140"/>
            <a:chExt cx="3628714" cy="2302469"/>
          </a:xfrm>
        </p:grpSpPr>
        <p:sp>
          <p:nvSpPr>
            <p:cNvPr id="39" name="TextBox 38"/>
            <p:cNvSpPr txBox="1"/>
            <p:nvPr/>
          </p:nvSpPr>
          <p:spPr>
            <a:xfrm>
              <a:off x="6372200" y="1194306"/>
              <a:ext cx="794385" cy="369332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Катод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50238" y="1193140"/>
              <a:ext cx="710194" cy="369332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Анод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5612043" y="1600724"/>
              <a:ext cx="3628714" cy="1892299"/>
              <a:chOff x="3403485" y="1646360"/>
              <a:chExt cx="5633011" cy="2937499"/>
            </a:xfrm>
          </p:grpSpPr>
          <p:grpSp>
            <p:nvGrpSpPr>
              <p:cNvPr id="22" name="Группа 21"/>
              <p:cNvGrpSpPr/>
              <p:nvPr/>
            </p:nvGrpSpPr>
            <p:grpSpPr>
              <a:xfrm>
                <a:off x="3403485" y="1652694"/>
                <a:ext cx="5633011" cy="2931165"/>
                <a:chOff x="-982800" y="1146129"/>
                <a:chExt cx="10813606" cy="5626913"/>
              </a:xfrm>
            </p:grpSpPr>
            <p:pic>
              <p:nvPicPr>
                <p:cNvPr id="23" name="Рисунок 22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4689" b="-38284"/>
                <a:stretch/>
              </p:blipFill>
              <p:spPr>
                <a:xfrm>
                  <a:off x="-982800" y="2571750"/>
                  <a:ext cx="10813606" cy="4201292"/>
                </a:xfrm>
                <a:prstGeom prst="rect">
                  <a:avLst/>
                </a:prstGeom>
              </p:spPr>
            </p:pic>
            <p:pic>
              <p:nvPicPr>
                <p:cNvPr id="24" name="Рисунок 23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-1" b="42069"/>
                <a:stretch/>
              </p:blipFill>
              <p:spPr>
                <a:xfrm>
                  <a:off x="-982800" y="1146129"/>
                  <a:ext cx="10813606" cy="2911521"/>
                </a:xfrm>
                <a:prstGeom prst="rect">
                  <a:avLst/>
                </a:prstGeom>
              </p:spPr>
            </p:pic>
            <p:pic>
              <p:nvPicPr>
                <p:cNvPr id="25" name="Рисунок 24"/>
                <p:cNvPicPr preferRelativeResize="0">
                  <a:picLocks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9370" t="68103" r="36539" b="-2"/>
                <a:stretch/>
              </p:blipFill>
              <p:spPr>
                <a:xfrm>
                  <a:off x="1544400" y="2139702"/>
                  <a:ext cx="5871600" cy="4133377"/>
                </a:xfrm>
                <a:prstGeom prst="rect">
                  <a:avLst/>
                </a:prstGeom>
              </p:spPr>
            </p:pic>
            <p:sp>
              <p:nvSpPr>
                <p:cNvPr id="26" name="Цилиндр 25"/>
                <p:cNvSpPr/>
                <p:nvPr/>
              </p:nvSpPr>
              <p:spPr>
                <a:xfrm>
                  <a:off x="6084168" y="1635646"/>
                  <a:ext cx="360040" cy="2152256"/>
                </a:xfrm>
                <a:prstGeom prst="can">
                  <a:avLst/>
                </a:prstGeom>
                <a:gradFill>
                  <a:gsLst>
                    <a:gs pos="33000">
                      <a:schemeClr val="accent5">
                        <a:alpha val="96000"/>
                        <a:lumMod val="65000"/>
                      </a:schemeClr>
                    </a:gs>
                    <a:gs pos="75000">
                      <a:schemeClr val="accent5">
                        <a:lumMod val="60000"/>
                        <a:lumOff val="40000"/>
                        <a:alpha val="81000"/>
                      </a:schemeClr>
                    </a:gs>
                    <a:gs pos="83000">
                      <a:schemeClr val="accent1">
                        <a:shade val="94000"/>
                        <a:satMod val="135000"/>
                      </a:schemeClr>
                    </a:gs>
                  </a:gsLst>
                </a:gradFill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Цилиндр 26"/>
                <p:cNvSpPr/>
                <p:nvPr/>
              </p:nvSpPr>
              <p:spPr>
                <a:xfrm>
                  <a:off x="2411760" y="1635646"/>
                  <a:ext cx="360040" cy="2152256"/>
                </a:xfrm>
                <a:prstGeom prst="can">
                  <a:avLst/>
                </a:prstGeom>
                <a:gradFill>
                  <a:gsLst>
                    <a:gs pos="33000">
                      <a:schemeClr val="accent5">
                        <a:alpha val="96000"/>
                        <a:lumMod val="65000"/>
                      </a:schemeClr>
                    </a:gs>
                    <a:gs pos="75000">
                      <a:schemeClr val="accent5">
                        <a:lumMod val="60000"/>
                        <a:lumOff val="40000"/>
                        <a:alpha val="81000"/>
                      </a:schemeClr>
                    </a:gs>
                    <a:gs pos="83000">
                      <a:schemeClr val="accent1">
                        <a:shade val="94000"/>
                        <a:satMod val="135000"/>
                      </a:schemeClr>
                    </a:gs>
                  </a:gsLst>
                </a:gradFill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cxnSp>
            <p:nvCxnSpPr>
              <p:cNvPr id="28" name="Прямая соединительная линия 27"/>
              <p:cNvCxnSpPr/>
              <p:nvPr/>
            </p:nvCxnSpPr>
            <p:spPr>
              <a:xfrm flipH="1">
                <a:off x="4418846" y="3851625"/>
                <a:ext cx="996255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flipH="1">
                <a:off x="4408781" y="1656324"/>
                <a:ext cx="869580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30" name="Группа 29"/>
              <p:cNvGrpSpPr/>
              <p:nvPr/>
            </p:nvGrpSpPr>
            <p:grpSpPr>
              <a:xfrm>
                <a:off x="5943468" y="3760540"/>
                <a:ext cx="120958" cy="223711"/>
                <a:chOff x="5466009" y="4155926"/>
                <a:chExt cx="155736" cy="288032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5477729" y="4217368"/>
                  <a:ext cx="144016" cy="14401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flipH="1">
                  <a:off x="5466009" y="4155926"/>
                  <a:ext cx="155736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5407782" y="3759355"/>
                <a:ext cx="120958" cy="223711"/>
                <a:chOff x="4776304" y="4169560"/>
                <a:chExt cx="155736" cy="288032"/>
              </a:xfrm>
            </p:grpSpPr>
            <p:sp>
              <p:nvSpPr>
                <p:cNvPr id="34" name="Овал 33"/>
                <p:cNvSpPr/>
                <p:nvPr/>
              </p:nvSpPr>
              <p:spPr>
                <a:xfrm>
                  <a:off x="4788024" y="4228178"/>
                  <a:ext cx="144016" cy="14401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flipH="1">
                  <a:off x="4776304" y="4169560"/>
                  <a:ext cx="155736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Плюс 35"/>
              <p:cNvSpPr/>
              <p:nvPr/>
            </p:nvSpPr>
            <p:spPr>
              <a:xfrm>
                <a:off x="5899055" y="3989374"/>
                <a:ext cx="244891" cy="244891"/>
              </a:xfrm>
              <a:prstGeom prst="mathPlus">
                <a:avLst/>
              </a:prstGeom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Минус 36"/>
              <p:cNvSpPr/>
              <p:nvPr/>
            </p:nvSpPr>
            <p:spPr>
              <a:xfrm>
                <a:off x="5359327" y="3989375"/>
                <a:ext cx="244891" cy="244891"/>
              </a:xfrm>
              <a:prstGeom prst="mathMinus">
                <a:avLst/>
              </a:prstGeom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 flipH="1">
                <a:off x="5261191" y="1646360"/>
                <a:ext cx="4360" cy="286339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420318" y="1646360"/>
                <a:ext cx="0" cy="221836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6071191" y="3851625"/>
                <a:ext cx="2171013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8228224" y="1656324"/>
                <a:ext cx="0" cy="2208401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flipH="1">
                <a:off x="7182491" y="1656704"/>
                <a:ext cx="1059713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>
                <a:off x="7190880" y="1652694"/>
                <a:ext cx="4360" cy="286339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 стрелкой 79"/>
              <p:cNvCxnSpPr/>
              <p:nvPr/>
            </p:nvCxnSpPr>
            <p:spPr>
              <a:xfrm flipV="1">
                <a:off x="7380312" y="3851625"/>
                <a:ext cx="16312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4" name="Прямоугольник 83"/>
                <p:cNvSpPr/>
                <p:nvPr/>
              </p:nvSpPr>
              <p:spPr>
                <a:xfrm>
                  <a:off x="7789798" y="3033944"/>
                  <a:ext cx="380361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𝐼</m:t>
                        </m:r>
                      </m:oMath>
                    </m:oMathPara>
                  </a14:m>
                  <a:endParaRPr lang="ru-RU" sz="2400" dirty="0"/>
                </a:p>
              </p:txBody>
            </p:sp>
          </mc:Choice>
          <mc:Fallback>
            <p:sp>
              <p:nvSpPr>
                <p:cNvPr id="84" name="Прямоугольник 8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9798" y="3033944"/>
                  <a:ext cx="380361" cy="46166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10667" r="-33871" b="-3066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6" name="Прямая соединительная линия 95"/>
            <p:cNvCxnSpPr/>
            <p:nvPr/>
          </p:nvCxnSpPr>
          <p:spPr>
            <a:xfrm>
              <a:off x="6858485" y="1978977"/>
              <a:ext cx="0" cy="487481"/>
            </a:xfrm>
            <a:prstGeom prst="line">
              <a:avLst/>
            </a:prstGeom>
            <a:ln>
              <a:solidFill>
                <a:srgbClr val="B05408"/>
              </a:solidFill>
              <a:prstDash val="sysDot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TextBox 99"/>
              <p:cNvSpPr txBox="1"/>
              <p:nvPr/>
            </p:nvSpPr>
            <p:spPr>
              <a:xfrm>
                <a:off x="3380400" y="1485203"/>
                <a:ext cx="1191929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𝑚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latin typeface="Cambria Math"/>
                        </a:rPr>
                        <m:t>𝑘𝐼𝑡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1485203"/>
                <a:ext cx="1191929" cy="415498"/>
              </a:xfrm>
              <a:prstGeom prst="rect">
                <a:avLst/>
              </a:prstGeom>
              <a:blipFill rotWithShape="1">
                <a:blip r:embed="rId11"/>
                <a:stretch>
                  <a:fillRect t="-8824" r="-8718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" name="TextBox 103"/>
              <p:cNvSpPr txBox="1"/>
              <p:nvPr/>
            </p:nvSpPr>
            <p:spPr>
              <a:xfrm>
                <a:off x="3380400" y="1925996"/>
                <a:ext cx="969817" cy="645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𝑡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𝑘𝐼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1925996"/>
                <a:ext cx="969817" cy="645754"/>
              </a:xfrm>
              <a:prstGeom prst="rect">
                <a:avLst/>
              </a:prstGeom>
              <a:blipFill rotWithShape="1">
                <a:blip r:embed="rId12"/>
                <a:stretch>
                  <a:fillRect r="-10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" name="TextBox 107"/>
              <p:cNvSpPr txBox="1"/>
              <p:nvPr/>
            </p:nvSpPr>
            <p:spPr>
              <a:xfrm>
                <a:off x="3380400" y="2644987"/>
                <a:ext cx="1355948" cy="750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𝑘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𝑀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sz="21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1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1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2100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2644987"/>
                <a:ext cx="1355948" cy="750205"/>
              </a:xfrm>
              <a:prstGeom prst="rect">
                <a:avLst/>
              </a:prstGeom>
              <a:blipFill rotWithShape="1">
                <a:blip r:embed="rId13"/>
                <a:stretch>
                  <a:fillRect r="-72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9" name="Группа 10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1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Box 53"/>
              <p:cNvSpPr txBox="1"/>
              <p:nvPr/>
            </p:nvSpPr>
            <p:spPr>
              <a:xfrm>
                <a:off x="1145164" y="3723878"/>
                <a:ext cx="7603300" cy="7981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𝑡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𝑚𝑒</m:t>
                          </m:r>
                          <m:sSub>
                            <m:sSubPr>
                              <m:ctrlPr>
                                <a:rPr lang="en-US" sz="21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1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1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21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𝐶𝑢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𝑀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𝐶𝑢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)</m:t>
                          </m:r>
                          <m:r>
                            <a:rPr lang="en-US" sz="2100" b="0" i="1" smtClean="0">
                              <a:latin typeface="Cambria Math"/>
                            </a:rPr>
                            <m:t>𝐼</m:t>
                          </m:r>
                        </m:den>
                      </m:f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−6</m:t>
                              </m:r>
                            </m:sup>
                          </m:sSup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×1,6</m:t>
                          </m:r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19</m:t>
                              </m:r>
                            </m:sup>
                          </m:sSup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6,02</m:t>
                          </m:r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1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23</m:t>
                              </m:r>
                            </m:sup>
                          </m:sSup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0,064</m:t>
                          </m:r>
                          <m:r>
                            <a:rPr lang="en-US" sz="2100" b="0" i="1" smtClean="0">
                              <a:latin typeface="Cambria Math"/>
                              <a:ea typeface="Cambria Math"/>
                            </a:rPr>
                            <m:t>×0,3</m:t>
                          </m:r>
                        </m:den>
                      </m:f>
                      <m:r>
                        <a:rPr lang="en-US" sz="2100" b="0" i="1" smtClean="0">
                          <a:latin typeface="Cambria Math"/>
                        </a:rPr>
                        <m:t>=10 </m:t>
                      </m:r>
                      <m:r>
                        <a:rPr lang="ru-RU" sz="2100" b="0" i="1" smtClean="0">
                          <a:latin typeface="Cambria Math"/>
                        </a:rPr>
                        <m:t>с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64" y="3723878"/>
                <a:ext cx="7603300" cy="798167"/>
              </a:xfrm>
              <a:prstGeom prst="rect">
                <a:avLst/>
              </a:prstGeom>
              <a:blipFill rotWithShape="1">
                <a:blip r:embed="rId15"/>
                <a:stretch>
                  <a:fillRect r="-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Прямоугольник 21"/>
          <p:cNvSpPr/>
          <p:nvPr/>
        </p:nvSpPr>
        <p:spPr>
          <a:xfrm>
            <a:off x="2291074" y="1185226"/>
            <a:ext cx="6532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anose="02020603050405020304" pitchFamily="18" charset="0"/>
              </a:rPr>
              <a:t>СИ</a:t>
            </a:r>
            <a:endParaRPr lang="en-CA" sz="2100" dirty="0" smtClean="0"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62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85192" y="195486"/>
                <a:ext cx="8435280" cy="1296144"/>
              </a:xfrm>
            </p:spPr>
            <p:txBody>
              <a:bodyPr>
                <a:noAutofit/>
              </a:bodyPr>
              <a:lstStyle/>
              <a:p>
                <a:pPr algn="l"/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Для никелирования детали площадью </a:t>
                </a:r>
                <a14:m>
                  <m:oMath xmlns:m="http://schemas.openxmlformats.org/officeDocument/2006/math"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𝟎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𝟑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на деталь требуется нанести слой толщиной 0,08 </a:t>
                </a:r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мм.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Плотность никеля </a:t>
                </a:r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равна </a:t>
                </a:r>
                <a14:m>
                  <m:oMath xmlns:m="http://schemas.openxmlformats.org/officeDocument/2006/math"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𝟖𝟗𝟎𝟎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кг/м</m:t>
                        </m:r>
                      </m:e>
                      <m:sup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Какой ток нужно пустить через электролитическую ванну, чтобы полностью закончить никелирование за 3 часа</a:t>
                </a:r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0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85192" y="195486"/>
                <a:ext cx="8435280" cy="1296144"/>
              </a:xfrm>
              <a:blipFill rotWithShape="1">
                <a:blip r:embed="rId2"/>
                <a:stretch>
                  <a:fillRect l="-723" t="-2817" b="-98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21"/>
          <p:cNvSpPr/>
          <p:nvPr/>
        </p:nvSpPr>
        <p:spPr>
          <a:xfrm>
            <a:off x="251520" y="1491630"/>
            <a:ext cx="213001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anose="02020603050405020304" pitchFamily="18" charset="0"/>
              </a:rPr>
              <a:t>Дано: </a:t>
            </a:r>
            <a:endParaRPr lang="en-CA" sz="2100" dirty="0" smtClean="0">
              <a:latin typeface="Cambria Math" panose="02040503050406030204" pitchFamily="18" charset="0"/>
            </a:endParaRPr>
          </a:p>
        </p:txBody>
      </p:sp>
      <p:cxnSp>
        <p:nvCxnSpPr>
          <p:cNvPr id="6" name="Straight Connector 22"/>
          <p:cNvCxnSpPr/>
          <p:nvPr/>
        </p:nvCxnSpPr>
        <p:spPr>
          <a:xfrm>
            <a:off x="1971200" y="1798935"/>
            <a:ext cx="0" cy="262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>
          <a:xfrm flipH="1">
            <a:off x="323531" y="4028460"/>
            <a:ext cx="166597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454503" y="4028460"/>
                <a:ext cx="798808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100" b="0" i="1" smtClean="0">
                        <a:solidFill>
                          <a:schemeClr val="tx1"/>
                        </a:solidFill>
                        <a:latin typeface="Cambria Math"/>
                      </a:rPr>
                      <m:t>𝐼</m:t>
                    </m:r>
                    <m:r>
                      <a:rPr lang="en-US" sz="2100" b="0" i="1" smtClean="0">
                        <a:solidFill>
                          <a:schemeClr val="tx1"/>
                        </a:solidFill>
                        <a:latin typeface="Cambria Math"/>
                      </a:rPr>
                      <m:t> − ?</m:t>
                    </m:r>
                  </m:oMath>
                </a14:m>
                <a:r>
                  <a:rPr lang="ru-RU" sz="210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endParaRPr lang="ru-RU" sz="21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03" y="4028460"/>
                <a:ext cx="798808" cy="415498"/>
              </a:xfrm>
              <a:prstGeom prst="rect">
                <a:avLst/>
              </a:prstGeom>
              <a:blipFill rotWithShape="1">
                <a:blip r:embed="rId3"/>
                <a:stretch>
                  <a:fillRect l="-763" t="-10294" r="-16031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299362" y="1881867"/>
                <a:ext cx="14055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𝑆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1" smtClean="0">
                          <a:latin typeface="Cambria Math"/>
                        </a:rPr>
                        <m:t>0,3</m:t>
                      </m:r>
                      <m:sSup>
                        <m:sSupPr>
                          <m:ctrlPr>
                            <a:rPr lang="ru-RU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 м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000" b="0" dirty="0" smtClean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1881867"/>
                <a:ext cx="1405578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7692" r="-6494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299362" y="3190181"/>
                <a:ext cx="536237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i="1" smtClean="0">
                          <a:latin typeface="Cambria Math"/>
                          <a:ea typeface="Cambria Math"/>
                        </a:rPr>
                        <m:t>𝑁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𝑖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3190181"/>
                <a:ext cx="536237" cy="415498"/>
              </a:xfrm>
              <a:prstGeom prst="rect">
                <a:avLst/>
              </a:prstGeom>
              <a:blipFill rotWithShape="1">
                <a:blip r:embed="rId5"/>
                <a:stretch>
                  <a:fillRect t="-8824" r="-19318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867486" y="196647"/>
                <a:ext cx="99950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1" smtClean="0">
                          <a:latin typeface="Cambria Math"/>
                        </a:rPr>
                        <m:t>0,3</m:t>
                      </m:r>
                      <m:sSup>
                        <m:sSupPr>
                          <m:ctrlPr>
                            <a:rPr lang="ru-RU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200" b="0" i="1" smtClean="0">
                              <a:latin typeface="Cambria Math"/>
                            </a:rPr>
                            <m:t> м</m:t>
                          </m:r>
                        </m:e>
                        <m:sup>
                          <m:r>
                            <a:rPr lang="ru-RU" sz="2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486" y="196647"/>
                <a:ext cx="999504" cy="430887"/>
              </a:xfrm>
              <a:prstGeom prst="rect">
                <a:avLst/>
              </a:prstGeom>
              <a:blipFill rotWithShape="1">
                <a:blip r:embed="rId6"/>
                <a:stretch>
                  <a:fillRect t="-8451" r="-10976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131840" y="483518"/>
                <a:ext cx="121379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0</m:t>
                      </m:r>
                      <m:r>
                        <a:rPr lang="ru-RU" sz="2200" b="0" i="1" smtClean="0">
                          <a:latin typeface="Cambria Math"/>
                        </a:rPr>
                        <m:t>,</m:t>
                      </m:r>
                      <m:r>
                        <a:rPr lang="en-US" sz="2200" b="0" i="1" smtClean="0">
                          <a:latin typeface="Cambria Math"/>
                        </a:rPr>
                        <m:t>0</m:t>
                      </m:r>
                      <m:r>
                        <a:rPr lang="ru-RU" sz="2200" b="0" i="1" smtClean="0">
                          <a:latin typeface="Cambria Math"/>
                        </a:rPr>
                        <m:t>8 мм</m:t>
                      </m:r>
                    </m:oMath>
                  </m:oMathPara>
                </a14:m>
                <a:endParaRPr lang="ru-RU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483518"/>
                <a:ext cx="1213794" cy="430887"/>
              </a:xfrm>
              <a:prstGeom prst="rect">
                <a:avLst/>
              </a:prstGeom>
              <a:blipFill rotWithShape="1">
                <a:blip r:embed="rId7"/>
                <a:stretch>
                  <a:fillRect t="-8451" r="-8543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Прямоугольник 12"/>
              <p:cNvSpPr/>
              <p:nvPr/>
            </p:nvSpPr>
            <p:spPr>
              <a:xfrm>
                <a:off x="299362" y="3539212"/>
                <a:ext cx="1060675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3 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ч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3539212"/>
                <a:ext cx="1060675" cy="415498"/>
              </a:xfrm>
              <a:prstGeom prst="rect">
                <a:avLst/>
              </a:prstGeom>
              <a:blipFill rotWithShape="1">
                <a:blip r:embed="rId8"/>
                <a:stretch>
                  <a:fillRect t="-8824" r="-9770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21"/>
          <p:cNvSpPr/>
          <p:nvPr/>
        </p:nvSpPr>
        <p:spPr>
          <a:xfrm>
            <a:off x="2421393" y="1491630"/>
            <a:ext cx="6532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anose="02020603050405020304" pitchFamily="18" charset="0"/>
              </a:rPr>
              <a:t>СИ</a:t>
            </a:r>
            <a:endParaRPr lang="en-CA" sz="2100" dirty="0" smtClean="0">
              <a:latin typeface="Cambria Math" panose="02040503050406030204" pitchFamily="18" charset="0"/>
            </a:endParaRPr>
          </a:p>
        </p:txBody>
      </p:sp>
      <p:cxnSp>
        <p:nvCxnSpPr>
          <p:cNvPr id="15" name="Straight Connector 22"/>
          <p:cNvCxnSpPr/>
          <p:nvPr/>
        </p:nvCxnSpPr>
        <p:spPr>
          <a:xfrm>
            <a:off x="3406175" y="1798074"/>
            <a:ext cx="0" cy="262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Прямоугольник 15"/>
              <p:cNvSpPr/>
              <p:nvPr/>
            </p:nvSpPr>
            <p:spPr>
              <a:xfrm>
                <a:off x="1961960" y="2289600"/>
                <a:ext cx="1512915" cy="4191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8×</m:t>
                      </m:r>
                      <m:sSup>
                        <m:sSupPr>
                          <m:ctrlP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−5</m:t>
                          </m:r>
                        </m:sup>
                      </m:sSup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м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1960" y="2289600"/>
                <a:ext cx="1512915" cy="419154"/>
              </a:xfrm>
              <a:prstGeom prst="rect">
                <a:avLst/>
              </a:prstGeom>
              <a:blipFill rotWithShape="1">
                <a:blip r:embed="rId9"/>
                <a:stretch>
                  <a:fillRect t="-7353" r="-6452" b="-294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7092280" y="483518"/>
                <a:ext cx="1674368" cy="438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1" smtClean="0">
                          <a:latin typeface="Cambria Math"/>
                        </a:rPr>
                        <m:t>8900</m:t>
                      </m:r>
                      <m:sSup>
                        <m:sSupPr>
                          <m:ctrlPr>
                            <a:rPr lang="ru-RU" sz="2200" b="1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2200" b="1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  <m:t> </m:t>
                          </m:r>
                          <m:r>
                            <a:rPr lang="ru-RU" sz="2200" b="1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  <m:t>кг/м</m:t>
                          </m:r>
                        </m:e>
                        <m:sup>
                          <m:r>
                            <a:rPr lang="ru-RU" sz="2200" b="1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ru-RU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483518"/>
                <a:ext cx="1674368" cy="438582"/>
              </a:xfrm>
              <a:prstGeom prst="rect">
                <a:avLst/>
              </a:prstGeom>
              <a:blipFill rotWithShape="1">
                <a:blip r:embed="rId10"/>
                <a:stretch>
                  <a:fillRect t="-5556" r="-6182" b="-2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5036247" y="1059582"/>
                <a:ext cx="61587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1" smtClean="0">
                          <a:latin typeface="Cambria Math"/>
                        </a:rPr>
                        <m:t>3 ч</m:t>
                      </m:r>
                    </m:oMath>
                  </m:oMathPara>
                </a14:m>
                <a:endParaRPr lang="ru-RU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247" y="1059582"/>
                <a:ext cx="615873" cy="430887"/>
              </a:xfrm>
              <a:prstGeom prst="rect">
                <a:avLst/>
              </a:prstGeom>
              <a:blipFill rotWithShape="1">
                <a:blip r:embed="rId11"/>
                <a:stretch>
                  <a:fillRect t="-8571" r="-18812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Прямоугольник 23"/>
              <p:cNvSpPr/>
              <p:nvPr/>
            </p:nvSpPr>
            <p:spPr>
              <a:xfrm>
                <a:off x="298800" y="2289336"/>
                <a:ext cx="16176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𝑑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1" smtClean="0">
                          <a:latin typeface="Cambria Math"/>
                        </a:rPr>
                        <m:t>0,</m:t>
                      </m:r>
                      <m:r>
                        <a:rPr lang="en-US" sz="2000" b="0" i="1" smtClean="0">
                          <a:latin typeface="Cambria Math"/>
                        </a:rPr>
                        <m:t>08</m:t>
                      </m:r>
                      <m:r>
                        <a:rPr lang="en-US" sz="2000" b="0" i="0" smtClean="0">
                          <a:latin typeface="Cambria Math"/>
                        </a:rPr>
                        <m:t> </m:t>
                      </m:r>
                      <m:r>
                        <a:rPr lang="ru-RU" sz="2000" b="0" i="0" smtClean="0">
                          <a:latin typeface="Cambria Math"/>
                        </a:rPr>
                        <m:t>мм</m:t>
                      </m:r>
                    </m:oMath>
                  </m:oMathPara>
                </a14:m>
                <a:endParaRPr lang="ru-RU" sz="2000" b="0" dirty="0" smtClean="0"/>
              </a:p>
            </p:txBody>
          </p:sp>
        </mc:Choice>
        <mc:Fallback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800" y="2289336"/>
                <a:ext cx="1617687" cy="400110"/>
              </a:xfrm>
              <a:prstGeom prst="rect">
                <a:avLst/>
              </a:prstGeom>
              <a:blipFill rotWithShape="1">
                <a:blip r:embed="rId12"/>
                <a:stretch>
                  <a:fillRect t="-7692" r="-5660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Прямоугольник 24"/>
              <p:cNvSpPr/>
              <p:nvPr/>
            </p:nvSpPr>
            <p:spPr>
              <a:xfrm>
                <a:off x="299362" y="2674032"/>
                <a:ext cx="1690142" cy="6177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8</m:t>
                      </m:r>
                      <m:r>
                        <a:rPr lang="ru-RU" sz="2000" b="0" i="1" smtClean="0">
                          <a:latin typeface="Cambria Math"/>
                        </a:rPr>
                        <m:t>900</m:t>
                      </m:r>
                      <m:f>
                        <m:fPr>
                          <m:ctrlPr>
                            <a:rPr lang="ru-RU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latin typeface="Cambria Math"/>
                            </a:rPr>
                            <m:t>кг</m:t>
                          </m:r>
                        </m:num>
                        <m:den>
                          <m:sSup>
                            <m:sSupPr>
                              <m:ctrlPr>
                                <a:rPr lang="ru-RU" sz="20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 м</m:t>
                              </m:r>
                            </m:e>
                            <m:sup>
                              <m:r>
                                <a:rPr lang="ru-RU" sz="20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000" b="0" dirty="0" smtClean="0"/>
              </a:p>
            </p:txBody>
          </p:sp>
        </mc:Choice>
        <mc:Fallback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2674032"/>
                <a:ext cx="1690142" cy="617798"/>
              </a:xfrm>
              <a:prstGeom prst="rect">
                <a:avLst/>
              </a:prstGeom>
              <a:blipFill rotWithShape="1">
                <a:blip r:embed="rId13"/>
                <a:stretch>
                  <a:fillRect r="-54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Прямоугольник 28"/>
              <p:cNvSpPr/>
              <p:nvPr/>
            </p:nvSpPr>
            <p:spPr>
              <a:xfrm>
                <a:off x="2133962" y="3539212"/>
                <a:ext cx="1168910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10800 с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962" y="3539212"/>
                <a:ext cx="1168910" cy="415498"/>
              </a:xfrm>
              <a:prstGeom prst="rect">
                <a:avLst/>
              </a:prstGeom>
              <a:blipFill rotWithShape="1">
                <a:blip r:embed="rId14"/>
                <a:stretch>
                  <a:fillRect t="-8824" r="-8854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4" name="Группа 63"/>
          <p:cNvGrpSpPr/>
          <p:nvPr/>
        </p:nvGrpSpPr>
        <p:grpSpPr>
          <a:xfrm>
            <a:off x="5623806" y="1421409"/>
            <a:ext cx="3628714" cy="2302469"/>
            <a:chOff x="5623806" y="1421409"/>
            <a:chExt cx="3628714" cy="2302469"/>
          </a:xfrm>
        </p:grpSpPr>
        <p:pic>
          <p:nvPicPr>
            <p:cNvPr id="55" name="Рисунок 54"/>
            <p:cNvPicPr>
              <a:picLocks noChangeAspect="1"/>
            </p:cNvPicPr>
            <p:nvPr/>
          </p:nvPicPr>
          <p:blipFill rotWithShape="1">
            <a:blip r:embed="rId1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689" b="-38284"/>
            <a:stretch/>
          </p:blipFill>
          <p:spPr>
            <a:xfrm>
              <a:off x="5623806" y="2311468"/>
              <a:ext cx="3628714" cy="1409824"/>
            </a:xfrm>
            <a:prstGeom prst="rect">
              <a:avLst/>
            </a:prstGeom>
          </p:spPr>
        </p:pic>
        <p:pic>
          <p:nvPicPr>
            <p:cNvPr id="56" name="Рисунок 55"/>
            <p:cNvPicPr>
              <a:picLocks noChangeAspect="1"/>
            </p:cNvPicPr>
            <p:nvPr/>
          </p:nvPicPr>
          <p:blipFill rotWithShape="1">
            <a:blip r:embed="rId1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2069"/>
            <a:stretch/>
          </p:blipFill>
          <p:spPr>
            <a:xfrm>
              <a:off x="5623806" y="1833073"/>
              <a:ext cx="3628714" cy="977017"/>
            </a:xfrm>
            <a:prstGeom prst="rect">
              <a:avLst/>
            </a:prstGeom>
          </p:spPr>
        </p:pic>
        <p:grpSp>
          <p:nvGrpSpPr>
            <p:cNvPr id="63" name="Группа 62"/>
            <p:cNvGrpSpPr/>
            <p:nvPr/>
          </p:nvGrpSpPr>
          <p:grpSpPr>
            <a:xfrm>
              <a:off x="6271405" y="1421409"/>
              <a:ext cx="2469443" cy="2302469"/>
              <a:chOff x="6271405" y="1421409"/>
              <a:chExt cx="2469443" cy="2302469"/>
            </a:xfrm>
          </p:grpSpPr>
          <p:pic>
            <p:nvPicPr>
              <p:cNvPr id="57" name="Рисунок 56"/>
              <p:cNvPicPr preferRelativeResize="0">
                <a:picLocks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370" t="68103" r="36539" b="-2"/>
              <a:stretch/>
            </p:blipFill>
            <p:spPr>
              <a:xfrm>
                <a:off x="6471857" y="2166486"/>
                <a:ext cx="1970329" cy="1387034"/>
              </a:xfrm>
              <a:prstGeom prst="rect">
                <a:avLst/>
              </a:prstGeom>
            </p:spPr>
          </p:pic>
          <p:sp>
            <p:nvSpPr>
              <p:cNvPr id="58" name="Цилиндр 57"/>
              <p:cNvSpPr/>
              <p:nvPr/>
            </p:nvSpPr>
            <p:spPr>
              <a:xfrm>
                <a:off x="7995263" y="1997340"/>
                <a:ext cx="120818" cy="722231"/>
              </a:xfrm>
              <a:prstGeom prst="can">
                <a:avLst/>
              </a:prstGeom>
              <a:gradFill>
                <a:gsLst>
                  <a:gs pos="33000">
                    <a:schemeClr val="accent5">
                      <a:alpha val="96000"/>
                      <a:lumMod val="65000"/>
                    </a:schemeClr>
                  </a:gs>
                  <a:gs pos="75000">
                    <a:schemeClr val="accent5">
                      <a:lumMod val="60000"/>
                      <a:lumOff val="40000"/>
                      <a:alpha val="81000"/>
                    </a:schemeClr>
                  </a:gs>
                  <a:gs pos="83000">
                    <a:schemeClr val="accent1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383963" y="1422575"/>
                <a:ext cx="794385" cy="369332"/>
              </a:xfrm>
              <a:prstGeom prst="rect">
                <a:avLst/>
              </a:prstGeom>
              <a:noFill/>
              <a:effectLst>
                <a:softEdge rad="31750"/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Катод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762001" y="1421409"/>
                <a:ext cx="710194" cy="369332"/>
              </a:xfrm>
              <a:prstGeom prst="rect">
                <a:avLst/>
              </a:prstGeom>
              <a:noFill/>
              <a:effectLst>
                <a:softEdge rad="31750"/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Анод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 flipH="1">
                <a:off x="6277889" y="3249596"/>
                <a:ext cx="641775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 flipH="1">
                <a:off x="6271405" y="1835412"/>
                <a:ext cx="560172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40" name="Группа 39"/>
              <p:cNvGrpSpPr/>
              <p:nvPr/>
            </p:nvGrpSpPr>
            <p:grpSpPr>
              <a:xfrm>
                <a:off x="7260031" y="3190921"/>
                <a:ext cx="77920" cy="144112"/>
                <a:chOff x="5466009" y="4155926"/>
                <a:chExt cx="155736" cy="288032"/>
              </a:xfrm>
            </p:grpSpPr>
            <p:sp>
              <p:nvSpPr>
                <p:cNvPr id="53" name="Овал 52"/>
                <p:cNvSpPr/>
                <p:nvPr/>
              </p:nvSpPr>
              <p:spPr>
                <a:xfrm>
                  <a:off x="5477729" y="4217368"/>
                  <a:ext cx="144016" cy="14401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flipH="1">
                  <a:off x="5466009" y="4155926"/>
                  <a:ext cx="155736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Группа 40"/>
              <p:cNvGrpSpPr/>
              <p:nvPr/>
            </p:nvGrpSpPr>
            <p:grpSpPr>
              <a:xfrm>
                <a:off x="6914949" y="3190157"/>
                <a:ext cx="77920" cy="144112"/>
                <a:chOff x="4776304" y="4169560"/>
                <a:chExt cx="155736" cy="288032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4788024" y="4228178"/>
                  <a:ext cx="144016" cy="14401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 flipH="1">
                  <a:off x="4776304" y="4169560"/>
                  <a:ext cx="155736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Плюс 41"/>
              <p:cNvSpPr/>
              <p:nvPr/>
            </p:nvSpPr>
            <p:spPr>
              <a:xfrm>
                <a:off x="7231420" y="3338332"/>
                <a:ext cx="157756" cy="157756"/>
              </a:xfrm>
              <a:prstGeom prst="mathPlus">
                <a:avLst/>
              </a:prstGeom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Минус 42"/>
              <p:cNvSpPr/>
              <p:nvPr/>
            </p:nvSpPr>
            <p:spPr>
              <a:xfrm>
                <a:off x="6883735" y="3338333"/>
                <a:ext cx="157756" cy="157756"/>
              </a:xfrm>
              <a:prstGeom prst="mathMinus">
                <a:avLst/>
              </a:prstGeom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>
              <a:xfrm flipH="1">
                <a:off x="6820517" y="1828993"/>
                <a:ext cx="2809" cy="184456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6278837" y="1828993"/>
                <a:ext cx="0" cy="142904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 flipH="1">
                <a:off x="7342308" y="3249596"/>
                <a:ext cx="1398539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8731841" y="1835412"/>
                <a:ext cx="0" cy="1422623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 flipH="1">
                <a:off x="8058194" y="1835656"/>
                <a:ext cx="682654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 flipH="1">
                <a:off x="8063598" y="1833073"/>
                <a:ext cx="2809" cy="184456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 стрелкой 49"/>
              <p:cNvCxnSpPr/>
              <p:nvPr/>
            </p:nvCxnSpPr>
            <p:spPr>
              <a:xfrm flipV="1">
                <a:off x="8185627" y="3249596"/>
                <a:ext cx="10508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5" name="Прямоугольник 34"/>
                  <p:cNvSpPr/>
                  <p:nvPr/>
                </p:nvSpPr>
                <p:spPr>
                  <a:xfrm>
                    <a:off x="7801561" y="3262213"/>
                    <a:ext cx="380361" cy="46166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oMath>
                      </m:oMathPara>
                    </a14:m>
                    <a:endParaRPr lang="ru-RU" sz="2400" dirty="0"/>
                  </a:p>
                </p:txBody>
              </p:sp>
            </mc:Choice>
            <mc:Fallback>
              <p:sp>
                <p:nvSpPr>
                  <p:cNvPr id="35" name="Прямоугольник 3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01561" y="3262213"/>
                    <a:ext cx="380361" cy="461665"/>
                  </a:xfrm>
                  <a:prstGeom prst="rect">
                    <a:avLst/>
                  </a:prstGeom>
                  <a:blipFill rotWithShape="1">
                    <a:blip r:embed="rId17"/>
                    <a:stretch>
                      <a:fillRect t="-10526" r="-33871" b="-28947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9" name="Цилиндр 58"/>
              <p:cNvSpPr/>
              <p:nvPr/>
            </p:nvSpPr>
            <p:spPr>
              <a:xfrm>
                <a:off x="6762916" y="1997340"/>
                <a:ext cx="120818" cy="722231"/>
              </a:xfrm>
              <a:prstGeom prst="can">
                <a:avLst/>
              </a:prstGeom>
              <a:gradFill>
                <a:gsLst>
                  <a:gs pos="19000">
                    <a:schemeClr val="accent5">
                      <a:alpha val="96000"/>
                      <a:lumMod val="65000"/>
                    </a:schemeClr>
                  </a:gs>
                  <a:gs pos="40000">
                    <a:schemeClr val="accent5">
                      <a:lumMod val="60000"/>
                      <a:lumOff val="40000"/>
                      <a:alpha val="0"/>
                    </a:schemeClr>
                  </a:gs>
                  <a:gs pos="61000">
                    <a:schemeClr val="accent5">
                      <a:lumMod val="75000"/>
                    </a:schemeClr>
                  </a:gs>
                  <a:gs pos="76000">
                    <a:schemeClr val="accent5">
                      <a:lumMod val="60000"/>
                      <a:lumOff val="40000"/>
                      <a:alpha val="81000"/>
                    </a:schemeClr>
                  </a:gs>
                  <a:gs pos="84000">
                    <a:schemeClr val="accent1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934481">
              <a:off x="6653645" y="2298399"/>
              <a:ext cx="339360" cy="282151"/>
            </a:xfrm>
            <a:prstGeom prst="rect">
              <a:avLst/>
            </a:prstGeom>
          </p:spPr>
        </p:pic>
      </p:grpSp>
      <p:pic>
        <p:nvPicPr>
          <p:cNvPr id="62" name="Рисунок 61"/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aintStrokes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4481">
            <a:off x="6652800" y="2296800"/>
            <a:ext cx="339360" cy="282151"/>
          </a:xfrm>
          <a:prstGeom prst="rect">
            <a:avLst/>
          </a:prstGeom>
          <a:effectLst>
            <a:glow rad="63500">
              <a:schemeClr val="bg1">
                <a:lumMod val="95000"/>
                <a:alpha val="40000"/>
              </a:schemeClr>
            </a:glow>
          </a:effec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5" name="TextBox 64"/>
              <p:cNvSpPr txBox="1"/>
              <p:nvPr/>
            </p:nvSpPr>
            <p:spPr>
              <a:xfrm>
                <a:off x="3474875" y="1707654"/>
                <a:ext cx="1191929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𝑚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latin typeface="Cambria Math"/>
                        </a:rPr>
                        <m:t>𝑘𝐼𝑡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875" y="1707654"/>
                <a:ext cx="1191929" cy="415498"/>
              </a:xfrm>
              <a:prstGeom prst="rect">
                <a:avLst/>
              </a:prstGeom>
              <a:blipFill rotWithShape="1">
                <a:blip r:embed="rId21"/>
                <a:stretch>
                  <a:fillRect t="-8824" r="-8673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/>
              <p:cNvSpPr txBox="1"/>
              <p:nvPr/>
            </p:nvSpPr>
            <p:spPr>
              <a:xfrm>
                <a:off x="3474875" y="2211710"/>
                <a:ext cx="969817" cy="6458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𝐼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𝑘𝑡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875" y="2211710"/>
                <a:ext cx="969817" cy="645818"/>
              </a:xfrm>
              <a:prstGeom prst="rect">
                <a:avLst/>
              </a:prstGeom>
              <a:blipFill rotWithShape="1">
                <a:blip r:embed="rId22"/>
                <a:stretch>
                  <a:fillRect r="-11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/>
              <p:cNvSpPr txBox="1"/>
              <p:nvPr/>
            </p:nvSpPr>
            <p:spPr>
              <a:xfrm>
                <a:off x="3474874" y="2940068"/>
                <a:ext cx="1156983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𝑚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𝑉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874" y="2940068"/>
                <a:ext cx="1156983" cy="415498"/>
              </a:xfrm>
              <a:prstGeom prst="rect">
                <a:avLst/>
              </a:prstGeom>
              <a:blipFill rotWithShape="1">
                <a:blip r:embed="rId23"/>
                <a:stretch>
                  <a:fillRect t="-8824" r="-8947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/>
              <p:cNvSpPr txBox="1"/>
              <p:nvPr/>
            </p:nvSpPr>
            <p:spPr>
              <a:xfrm>
                <a:off x="4382729" y="2940068"/>
                <a:ext cx="981359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𝑆𝑑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2729" y="2940068"/>
                <a:ext cx="981359" cy="415498"/>
              </a:xfrm>
              <a:prstGeom prst="rect">
                <a:avLst/>
              </a:prstGeom>
              <a:blipFill rotWithShape="1">
                <a:blip r:embed="rId24"/>
                <a:stretch>
                  <a:fillRect t="-8824" r="-10559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/>
              <p:cNvSpPr txBox="1"/>
              <p:nvPr/>
            </p:nvSpPr>
            <p:spPr>
              <a:xfrm>
                <a:off x="3474875" y="3377956"/>
                <a:ext cx="1219693" cy="7059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𝐼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  <a:ea typeface="Cambria Math"/>
                            </a:rPr>
                            <m:t>𝜌</m:t>
                          </m:r>
                          <m:r>
                            <a:rPr lang="en-US" sz="2100" b="0" i="1" smtClean="0">
                              <a:latin typeface="Cambria Math"/>
                              <a:ea typeface="Cambria Math"/>
                            </a:rPr>
                            <m:t>𝑆𝑑</m:t>
                          </m:r>
                          <m:r>
                            <m:rPr>
                              <m:nor/>
                            </m:rPr>
                            <a:rPr lang="ru-RU" sz="2100" dirty="0"/>
                            <m:t> 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𝑘𝑡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875" y="3377956"/>
                <a:ext cx="1219693" cy="705962"/>
              </a:xfrm>
              <a:prstGeom prst="rect">
                <a:avLst/>
              </a:prstGeom>
              <a:blipFill rotWithShape="1">
                <a:blip r:embed="rId25"/>
                <a:stretch>
                  <a:fillRect r="-8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1" name="Группа 7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Box 73"/>
              <p:cNvSpPr txBox="1"/>
              <p:nvPr/>
            </p:nvSpPr>
            <p:spPr>
              <a:xfrm>
                <a:off x="3474000" y="4058538"/>
                <a:ext cx="4243341" cy="7454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𝐼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8900</m:t>
                          </m:r>
                          <m:r>
                            <a:rPr lang="en-US" sz="2100" b="0" i="1" smtClean="0">
                              <a:latin typeface="Cambria Math"/>
                              <a:ea typeface="Cambria Math"/>
                            </a:rPr>
                            <m:t>×0,3×8×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ru-RU" sz="2100" dirty="0"/>
                            <m:t> 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sz="2100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1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100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100" b="0" i="1" smtClean="0">
                                  <a:latin typeface="Cambria Math"/>
                                  <a:ea typeface="Cambria Math"/>
                                </a:rPr>
                                <m:t>−7</m:t>
                              </m:r>
                            </m:sup>
                          </m:sSup>
                          <m:r>
                            <a:rPr lang="en-US" sz="2100" b="0" i="1" smtClean="0">
                              <a:latin typeface="Cambria Math"/>
                              <a:ea typeface="Cambria Math"/>
                            </a:rPr>
                            <m:t>×10800</m:t>
                          </m:r>
                        </m:den>
                      </m:f>
                      <m:r>
                        <a:rPr lang="en-US" sz="2100" i="1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66 </m:t>
                      </m:r>
                      <m:r>
                        <a:rPr lang="ru-RU" sz="2100" b="0" i="1" smtClean="0">
                          <a:latin typeface="Cambria Math"/>
                          <a:ea typeface="Cambria Math"/>
                        </a:rPr>
                        <m:t>А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000" y="4058538"/>
                <a:ext cx="4243341" cy="745460"/>
              </a:xfrm>
              <a:prstGeom prst="rect">
                <a:avLst/>
              </a:prstGeom>
              <a:blipFill rotWithShape="1">
                <a:blip r:embed="rId27"/>
                <a:stretch>
                  <a:fillRect r="-18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Прямоугольник 75"/>
          <p:cNvSpPr/>
          <p:nvPr/>
        </p:nvSpPr>
        <p:spPr>
          <a:xfrm>
            <a:off x="107504" y="196647"/>
            <a:ext cx="9001000" cy="4535343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7" name="Таблица 7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4975132"/>
                  </p:ext>
                </p:extLst>
              </p:nvPr>
            </p:nvGraphicFramePr>
            <p:xfrm>
              <a:off x="2771800" y="771550"/>
              <a:ext cx="3480048" cy="37084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740024"/>
                    <a:gridCol w="1740024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Вещество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/>
                                  </a:rPr>
                                  <m:t>𝒌</m:t>
                                </m:r>
                                <m:r>
                                  <a:rPr lang="en-US" b="1" i="1" smtClean="0">
                                    <a:latin typeface="Cambria Math"/>
                                  </a:rPr>
                                  <m:t>, кг/</m:t>
                                </m:r>
                                <m:r>
                                  <a:rPr lang="ru-RU" b="1" i="1" smtClean="0">
                                    <a:latin typeface="Cambria Math"/>
                                  </a:rPr>
                                  <m:t>Кл</m:t>
                                </m:r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1,1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Золото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2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Алюминий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9,3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6,6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Никель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Кальций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2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2,9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Цинк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3,4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Ртуть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7" name="Таблица 7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4975132"/>
                  </p:ext>
                </p:extLst>
              </p:nvPr>
            </p:nvGraphicFramePr>
            <p:xfrm>
              <a:off x="2771800" y="771550"/>
              <a:ext cx="3480048" cy="37084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740024"/>
                    <a:gridCol w="1740024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Вещество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8197" b="-92131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108197" b="-82131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Золото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211667" b="-73500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Алюминий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306557" b="-6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406557" b="-5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Никель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506557" b="-4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Кальций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606557" b="-3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718333" b="-228333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Цинк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804918" b="-1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Ртуть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8"/>
                          <a:stretch>
                            <a:fillRect l="-100702" t="-904918" b="-2459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5736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7284E-6 L -0.46493 0.3080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7" y="1540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46914E-6 L -0.27899 0.3361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1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60494E-6 L -0.72153 0.4191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6" y="20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93827E-7 L -0.50174 0.4901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87" y="2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1" grpId="1"/>
      <p:bldP spid="11" grpId="2"/>
      <p:bldP spid="12" grpId="0"/>
      <p:bldP spid="12" grpId="1"/>
      <p:bldP spid="12" grpId="2"/>
      <p:bldP spid="13" grpId="0"/>
      <p:bldP spid="14" grpId="0"/>
      <p:bldP spid="16" grpId="0"/>
      <p:bldP spid="22" grpId="0"/>
      <p:bldP spid="22" grpId="1"/>
      <p:bldP spid="22" grpId="2"/>
      <p:bldP spid="23" grpId="0"/>
      <p:bldP spid="23" grpId="1"/>
      <p:bldP spid="23" grpId="2"/>
      <p:bldP spid="24" grpId="0"/>
      <p:bldP spid="25" grpId="0"/>
      <p:bldP spid="29" grpId="0"/>
      <p:bldP spid="65" grpId="0"/>
      <p:bldP spid="66" grpId="0"/>
      <p:bldP spid="67" grpId="0"/>
      <p:bldP spid="68" grpId="0"/>
      <p:bldP spid="69" grpId="0"/>
      <p:bldP spid="74" grpId="0"/>
      <p:bldP spid="76" grpId="0" animBg="1"/>
      <p:bldP spid="7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675855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Ионная проводимость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проводимость, возникающая в результате переноса электрического заряда ионами.</a:t>
            </a:r>
          </a:p>
          <a:p>
            <a:pPr>
              <a:buFont typeface="Wingdings" pitchFamily="2" charset="2"/>
              <a:buChar char="Ø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Электролитическая диссоциация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процесс расщепления полярных молекул  на ионы при растворении или расплаве электролитов.</a:t>
            </a:r>
          </a:p>
          <a:p>
            <a:pPr>
              <a:buFont typeface="Wingdings" pitchFamily="2" charset="2"/>
              <a:buChar char="Ø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Катионы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положительно заряженные ионы.</a:t>
            </a:r>
          </a:p>
          <a:p>
            <a:pPr>
              <a:buFont typeface="Wingdings" pitchFamily="2" charset="2"/>
              <a:buChar char="Ø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Анионы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положительно заряженные ионы.</a:t>
            </a:r>
          </a:p>
          <a:p>
            <a:pPr>
              <a:buFont typeface="Wingdings" pitchFamily="2" charset="2"/>
              <a:buChar char="Ø"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Электролиз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процесс выделения вещества на электроде в результате окислительно-восстановительных реакций.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697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5566"/>
                <a:ext cx="8229600" cy="3888432"/>
              </a:xfrm>
            </p:spPr>
            <p:txBody>
              <a:bodyPr>
                <a:normAutofit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2200" b="1" dirty="0" smtClean="0">
                    <a:latin typeface="Times New Roman" pitchFamily="18" charset="0"/>
                    <a:cs typeface="Times New Roman" pitchFamily="18" charset="0"/>
                  </a:rPr>
                  <a:t>Закон Фарадея (закон электролиза): 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масса вещества, выделившегося на электроде при прохождении электрического тока, пропорциональна силе тока и времени протекания тока.</a:t>
                </a:r>
                <a:endParaRPr lang="en-US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endParaRPr lang="ru-RU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𝑚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atin typeface="Cambria Math"/>
                        </a:rPr>
                        <m:t>𝑘𝐼𝑡</m:t>
                      </m:r>
                    </m:oMath>
                  </m:oMathPara>
                </a14:m>
                <a:endParaRPr lang="ru-RU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200" b="1" dirty="0" smtClean="0">
                    <a:latin typeface="Times New Roman" pitchFamily="18" charset="0"/>
                    <a:cs typeface="Times New Roman" pitchFamily="18" charset="0"/>
                  </a:rPr>
                  <a:t>Электрохимический эквивалент: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9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𝑘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𝑀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9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200" b="1" dirty="0" smtClean="0">
                    <a:latin typeface="Times New Roman" pitchFamily="18" charset="0"/>
                    <a:cs typeface="Times New Roman" pitchFamily="18" charset="0"/>
                  </a:rPr>
                  <a:t>Электролиз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 используется в промышленности для очистки и покрытия металлов.</a:t>
                </a:r>
                <a:endParaRPr lang="ru-RU" sz="22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5566"/>
                <a:ext cx="8229600" cy="3888432"/>
              </a:xfrm>
              <a:blipFill rotWithShape="1">
                <a:blip r:embed="rId2"/>
                <a:stretch>
                  <a:fillRect l="-741" t="-940" b="-29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4774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Группа 31"/>
          <p:cNvGrpSpPr/>
          <p:nvPr/>
        </p:nvGrpSpPr>
        <p:grpSpPr>
          <a:xfrm>
            <a:off x="-684584" y="1139745"/>
            <a:ext cx="7252602" cy="3773927"/>
            <a:chOff x="-982800" y="1146129"/>
            <a:chExt cx="10813606" cy="562691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689" b="-38284"/>
            <a:stretch/>
          </p:blipFill>
          <p:spPr>
            <a:xfrm>
              <a:off x="-982800" y="2571750"/>
              <a:ext cx="10813606" cy="4201292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2069"/>
            <a:stretch/>
          </p:blipFill>
          <p:spPr>
            <a:xfrm>
              <a:off x="-982800" y="1146129"/>
              <a:ext cx="10813606" cy="2911521"/>
            </a:xfrm>
            <a:prstGeom prst="rect">
              <a:avLst/>
            </a:prstGeom>
          </p:spPr>
        </p:pic>
        <p:pic>
          <p:nvPicPr>
            <p:cNvPr id="6" name="Рисунок 5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70" t="68103" r="36539" b="-2"/>
            <a:stretch/>
          </p:blipFill>
          <p:spPr>
            <a:xfrm>
              <a:off x="1544400" y="2139702"/>
              <a:ext cx="5871600" cy="4133377"/>
            </a:xfrm>
            <a:prstGeom prst="rect">
              <a:avLst/>
            </a:prstGeom>
          </p:spPr>
        </p:pic>
        <p:sp>
          <p:nvSpPr>
            <p:cNvPr id="10" name="Цилиндр 9"/>
            <p:cNvSpPr/>
            <p:nvPr/>
          </p:nvSpPr>
          <p:spPr>
            <a:xfrm>
              <a:off x="6084168" y="1635646"/>
              <a:ext cx="360040" cy="2152256"/>
            </a:xfrm>
            <a:prstGeom prst="can">
              <a:avLst/>
            </a:prstGeom>
            <a:gradFill>
              <a:gsLst>
                <a:gs pos="33000">
                  <a:schemeClr val="accent5">
                    <a:alpha val="96000"/>
                    <a:lumMod val="65000"/>
                  </a:schemeClr>
                </a:gs>
                <a:gs pos="75000">
                  <a:schemeClr val="accent5">
                    <a:lumMod val="60000"/>
                    <a:lumOff val="40000"/>
                    <a:alpha val="81000"/>
                  </a:schemeClr>
                </a:gs>
                <a:gs pos="83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Цилиндр 10"/>
            <p:cNvSpPr/>
            <p:nvPr/>
          </p:nvSpPr>
          <p:spPr>
            <a:xfrm>
              <a:off x="2411760" y="1635646"/>
              <a:ext cx="360040" cy="2152256"/>
            </a:xfrm>
            <a:prstGeom prst="can">
              <a:avLst/>
            </a:prstGeom>
            <a:gradFill>
              <a:gsLst>
                <a:gs pos="33000">
                  <a:schemeClr val="accent5">
                    <a:alpha val="96000"/>
                    <a:lumMod val="65000"/>
                  </a:schemeClr>
                </a:gs>
                <a:gs pos="75000">
                  <a:schemeClr val="accent5">
                    <a:lumMod val="60000"/>
                    <a:lumOff val="40000"/>
                    <a:alpha val="81000"/>
                  </a:schemeClr>
                </a:gs>
                <a:gs pos="83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3" name="Прямая соединительная линия 22"/>
          <p:cNvCxnSpPr/>
          <p:nvPr/>
        </p:nvCxnSpPr>
        <p:spPr>
          <a:xfrm flipH="1">
            <a:off x="622712" y="3970908"/>
            <a:ext cx="1282696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09753" y="1144419"/>
            <a:ext cx="11196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5" name="Группа 34"/>
          <p:cNvGrpSpPr/>
          <p:nvPr/>
        </p:nvGrpSpPr>
        <p:grpSpPr>
          <a:xfrm>
            <a:off x="2585689" y="3853634"/>
            <a:ext cx="155736" cy="288032"/>
            <a:chOff x="5466009" y="4155926"/>
            <a:chExt cx="155736" cy="288032"/>
          </a:xfrm>
        </p:grpSpPr>
        <p:sp>
          <p:nvSpPr>
            <p:cNvPr id="25" name="Овал 24"/>
            <p:cNvSpPr/>
            <p:nvPr/>
          </p:nvSpPr>
          <p:spPr>
            <a:xfrm>
              <a:off x="5477729" y="4217368"/>
              <a:ext cx="144016" cy="14401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5466009" y="4155926"/>
              <a:ext cx="155736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>
            <a:off x="1895984" y="3852108"/>
            <a:ext cx="155736" cy="288032"/>
            <a:chOff x="4776304" y="4169560"/>
            <a:chExt cx="155736" cy="288032"/>
          </a:xfrm>
        </p:grpSpPr>
        <p:sp>
          <p:nvSpPr>
            <p:cNvPr id="26" name="Овал 25"/>
            <p:cNvSpPr/>
            <p:nvPr/>
          </p:nvSpPr>
          <p:spPr>
            <a:xfrm>
              <a:off x="4788024" y="4228178"/>
              <a:ext cx="144016" cy="14401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4776304" y="4169560"/>
              <a:ext cx="155736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Плюс 28"/>
          <p:cNvSpPr/>
          <p:nvPr/>
        </p:nvSpPr>
        <p:spPr>
          <a:xfrm>
            <a:off x="2528507" y="4148262"/>
            <a:ext cx="315301" cy="315301"/>
          </a:xfrm>
          <a:prstGeom prst="mathPl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инус 29"/>
          <p:cNvSpPr/>
          <p:nvPr/>
        </p:nvSpPr>
        <p:spPr>
          <a:xfrm>
            <a:off x="1833597" y="4148263"/>
            <a:ext cx="315301" cy="315301"/>
          </a:xfrm>
          <a:prstGeom prst="mathMin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>
            <a:off x="1707245" y="1131590"/>
            <a:ext cx="5614" cy="36866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05407" y="1355852"/>
            <a:ext cx="794385" cy="369332"/>
          </a:xfrm>
          <a:prstGeom prst="rect">
            <a:avLst/>
          </a:prstGeom>
          <a:gradFill>
            <a:gsLst>
              <a:gs pos="0">
                <a:schemeClr val="accent5">
                  <a:alpha val="96000"/>
                  <a:lumMod val="65000"/>
                </a:schemeClr>
              </a:gs>
              <a:gs pos="100000">
                <a:schemeClr val="accent5">
                  <a:lumMod val="60000"/>
                  <a:lumOff val="40000"/>
                  <a:alpha val="81000"/>
                </a:schemeClr>
              </a:gs>
            </a:gsLst>
            <a:lin ang="16200000" scaled="0"/>
          </a:gradFill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22636" y="1357308"/>
            <a:ext cx="710194" cy="369332"/>
          </a:xfrm>
          <a:prstGeom prst="rect">
            <a:avLst/>
          </a:prstGeom>
          <a:gradFill>
            <a:gsLst>
              <a:gs pos="0">
                <a:schemeClr val="accent5">
                  <a:alpha val="96000"/>
                  <a:lumMod val="65000"/>
                </a:schemeClr>
              </a:gs>
              <a:gs pos="100000">
                <a:schemeClr val="accent5">
                  <a:lumMod val="60000"/>
                  <a:lumOff val="40000"/>
                  <a:alpha val="81000"/>
                </a:schemeClr>
              </a:gs>
            </a:gsLst>
            <a:lin ang="16200000" scaled="0"/>
          </a:gradFill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Анод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V="1">
            <a:off x="220973" y="2004841"/>
            <a:ext cx="461446" cy="34203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24607" y="1879212"/>
            <a:ext cx="0" cy="527367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24607" y="1131590"/>
            <a:ext cx="0" cy="74762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22712" y="2406580"/>
            <a:ext cx="0" cy="15910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2750134" y="3970908"/>
            <a:ext cx="1282696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>
            <a:off x="3999269" y="3664866"/>
            <a:ext cx="1548118" cy="612084"/>
            <a:chOff x="971600" y="2967778"/>
            <a:chExt cx="1548118" cy="612084"/>
          </a:xfrm>
        </p:grpSpPr>
        <p:sp>
          <p:nvSpPr>
            <p:cNvPr id="68" name="Овал 67"/>
            <p:cNvSpPr/>
            <p:nvPr/>
          </p:nvSpPr>
          <p:spPr>
            <a:xfrm rot="2700000">
              <a:off x="1439636" y="2967778"/>
              <a:ext cx="612084" cy="612084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971600" y="2967778"/>
              <a:ext cx="1548118" cy="612084"/>
              <a:chOff x="971600" y="2967778"/>
              <a:chExt cx="1548118" cy="612084"/>
            </a:xfrm>
          </p:grpSpPr>
          <p:cxnSp>
            <p:nvCxnSpPr>
              <p:cNvPr id="70" name="Прямая соединительная линия 69"/>
              <p:cNvCxnSpPr>
                <a:stCxn id="68" idx="0"/>
                <a:endCxn id="68" idx="4"/>
              </p:cNvCxnSpPr>
              <p:nvPr/>
            </p:nvCxnSpPr>
            <p:spPr>
              <a:xfrm rot="2700000">
                <a:off x="1745678" y="2967778"/>
                <a:ext cx="0" cy="61208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>
                <a:stCxn id="68" idx="2"/>
                <a:endCxn id="68" idx="6"/>
              </p:cNvCxnSpPr>
              <p:nvPr/>
            </p:nvCxnSpPr>
            <p:spPr>
              <a:xfrm rot="2700000">
                <a:off x="1439636" y="3273820"/>
                <a:ext cx="612084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>
                <a:stCxn id="68" idx="7"/>
              </p:cNvCxnSpPr>
              <p:nvPr/>
            </p:nvCxnSpPr>
            <p:spPr>
              <a:xfrm>
                <a:off x="2051718" y="3273820"/>
                <a:ext cx="468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>
                <a:stCxn id="68" idx="3"/>
              </p:cNvCxnSpPr>
              <p:nvPr/>
            </p:nvCxnSpPr>
            <p:spPr>
              <a:xfrm flipH="1">
                <a:off x="971600" y="3273820"/>
                <a:ext cx="468037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Группа 38"/>
          <p:cNvGrpSpPr/>
          <p:nvPr/>
        </p:nvGrpSpPr>
        <p:grpSpPr>
          <a:xfrm>
            <a:off x="4467306" y="3664866"/>
            <a:ext cx="612084" cy="612084"/>
            <a:chOff x="6594635" y="3327113"/>
            <a:chExt cx="612084" cy="612084"/>
          </a:xfrm>
        </p:grpSpPr>
        <p:sp>
          <p:nvSpPr>
            <p:cNvPr id="40" name="Овал 39"/>
            <p:cNvSpPr/>
            <p:nvPr/>
          </p:nvSpPr>
          <p:spPr>
            <a:xfrm rot="2700000">
              <a:off x="6594635" y="3327113"/>
              <a:ext cx="612084" cy="612084"/>
            </a:xfrm>
            <a:prstGeom prst="ellipse">
              <a:avLst/>
            </a:prstGeom>
            <a:solidFill>
              <a:srgbClr val="FFFF00"/>
            </a:solidFill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>
              <a:stCxn id="40" idx="0"/>
              <a:endCxn id="40" idx="4"/>
            </p:cNvCxnSpPr>
            <p:nvPr/>
          </p:nvCxnSpPr>
          <p:spPr>
            <a:xfrm flipH="1">
              <a:off x="6684273" y="3416751"/>
              <a:ext cx="432808" cy="43280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stCxn id="40" idx="2"/>
              <a:endCxn id="40" idx="6"/>
            </p:cNvCxnSpPr>
            <p:nvPr/>
          </p:nvCxnSpPr>
          <p:spPr>
            <a:xfrm>
              <a:off x="6684273" y="3416751"/>
              <a:ext cx="432808" cy="43280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4" name="Прямая соединительная линия 73"/>
          <p:cNvCxnSpPr/>
          <p:nvPr/>
        </p:nvCxnSpPr>
        <p:spPr>
          <a:xfrm>
            <a:off x="5527354" y="1144419"/>
            <a:ext cx="0" cy="284335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4180954" y="1144908"/>
            <a:ext cx="13644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4191754" y="1139745"/>
            <a:ext cx="5614" cy="36866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0" name="Рисунок 7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593" b="93617" l="9982" r="898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9" t="72253" r="19366" b="8236"/>
          <a:stretch/>
        </p:blipFill>
        <p:spPr>
          <a:xfrm>
            <a:off x="1907704" y="2353753"/>
            <a:ext cx="2162175" cy="1003515"/>
          </a:xfrm>
          <a:prstGeom prst="rect">
            <a:avLst/>
          </a:prstGeom>
        </p:spPr>
      </p:pic>
      <p:cxnSp>
        <p:nvCxnSpPr>
          <p:cNvPr id="82" name="Прямая соединительная линия 81"/>
          <p:cNvCxnSpPr>
            <a:endCxn id="83" idx="1"/>
          </p:cNvCxnSpPr>
          <p:nvPr/>
        </p:nvCxnSpPr>
        <p:spPr>
          <a:xfrm flipV="1">
            <a:off x="3563888" y="908950"/>
            <a:ext cx="1896179" cy="20339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3" name="Овал 82"/>
          <p:cNvSpPr/>
          <p:nvPr/>
        </p:nvSpPr>
        <p:spPr>
          <a:xfrm>
            <a:off x="4863154" y="339502"/>
            <a:ext cx="4075975" cy="3888432"/>
          </a:xfrm>
          <a:prstGeom prst="ellipse">
            <a:avLst/>
          </a:prstGeom>
          <a:gradFill flip="none" rotWithShape="1">
            <a:gsLst>
              <a:gs pos="100000">
                <a:schemeClr val="tx2">
                  <a:lumMod val="40000"/>
                  <a:lumOff val="60000"/>
                  <a:alpha val="60000"/>
                </a:schemeClr>
              </a:gs>
              <a:gs pos="0">
                <a:schemeClr val="accent5">
                  <a:lumMod val="60000"/>
                  <a:lumOff val="40000"/>
                  <a:alpha val="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4" name="Прямая соединительная линия 83"/>
          <p:cNvCxnSpPr>
            <a:endCxn id="83" idx="3"/>
          </p:cNvCxnSpPr>
          <p:nvPr/>
        </p:nvCxnSpPr>
        <p:spPr>
          <a:xfrm>
            <a:off x="3563888" y="2935469"/>
            <a:ext cx="1896179" cy="72301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94" name="Группа 93"/>
          <p:cNvGrpSpPr/>
          <p:nvPr/>
        </p:nvGrpSpPr>
        <p:grpSpPr>
          <a:xfrm>
            <a:off x="6232184" y="1962518"/>
            <a:ext cx="1469298" cy="582770"/>
            <a:chOff x="3111907" y="3413694"/>
            <a:chExt cx="3285860" cy="1303275"/>
          </a:xfrm>
        </p:grpSpPr>
        <p:grpSp>
          <p:nvGrpSpPr>
            <p:cNvPr id="95" name="Группа 94"/>
            <p:cNvGrpSpPr/>
            <p:nvPr/>
          </p:nvGrpSpPr>
          <p:grpSpPr>
            <a:xfrm rot="10800000">
              <a:off x="3111907" y="3413694"/>
              <a:ext cx="3285860" cy="1303275"/>
              <a:chOff x="3254448" y="2367265"/>
              <a:chExt cx="2541688" cy="1008113"/>
            </a:xfrm>
          </p:grpSpPr>
          <p:sp>
            <p:nvSpPr>
              <p:cNvPr id="98" name="Прямоугольник 97"/>
              <p:cNvSpPr/>
              <p:nvPr/>
            </p:nvSpPr>
            <p:spPr>
              <a:xfrm>
                <a:off x="4090054" y="2715766"/>
                <a:ext cx="936104" cy="296971"/>
              </a:xfrm>
              <a:prstGeom prst="rect">
                <a:avLst/>
              </a:prstGeom>
              <a:gradFill flip="none" rotWithShape="1">
                <a:gsLst>
                  <a:gs pos="0">
                    <a:srgbClr val="C00000"/>
                  </a:gs>
                  <a:gs pos="50000">
                    <a:schemeClr val="dk1">
                      <a:shade val="93000"/>
                      <a:satMod val="130000"/>
                      <a:lumMod val="50000"/>
                      <a:lumOff val="50000"/>
                    </a:schemeClr>
                  </a:gs>
                  <a:gs pos="100000">
                    <a:schemeClr val="tx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Месяц 98"/>
              <p:cNvSpPr/>
              <p:nvPr/>
            </p:nvSpPr>
            <p:spPr>
              <a:xfrm rot="5400000">
                <a:off x="4361720" y="2459791"/>
                <a:ext cx="342464" cy="1362064"/>
              </a:xfrm>
              <a:prstGeom prst="moon">
                <a:avLst>
                  <a:gd name="adj" fmla="val 39030"/>
                </a:avLst>
              </a:prstGeom>
              <a:gradFill flip="none" rotWithShape="1">
                <a:gsLst>
                  <a:gs pos="100000">
                    <a:srgbClr val="C00000"/>
                  </a:gs>
                  <a:gs pos="50000">
                    <a:schemeClr val="dk1">
                      <a:shade val="93000"/>
                      <a:satMod val="130000"/>
                      <a:lumMod val="50000"/>
                      <a:lumOff val="50000"/>
                    </a:schemeClr>
                  </a:gs>
                  <a:gs pos="0">
                    <a:schemeClr val="tx2">
                      <a:lumMod val="75000"/>
                    </a:schemeClr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Месяц 99"/>
              <p:cNvSpPr/>
              <p:nvPr/>
            </p:nvSpPr>
            <p:spPr>
              <a:xfrm rot="16200000">
                <a:off x="4386874" y="1917934"/>
                <a:ext cx="342464" cy="1362064"/>
              </a:xfrm>
              <a:prstGeom prst="moon">
                <a:avLst>
                  <a:gd name="adj" fmla="val 39030"/>
                </a:avLst>
              </a:prstGeom>
              <a:gradFill flip="none" rotWithShape="1">
                <a:gsLst>
                  <a:gs pos="0">
                    <a:srgbClr val="C00000"/>
                  </a:gs>
                  <a:gs pos="50000">
                    <a:schemeClr val="dk1">
                      <a:shade val="93000"/>
                      <a:satMod val="130000"/>
                      <a:lumMod val="50000"/>
                      <a:lumOff val="50000"/>
                    </a:schemeClr>
                  </a:gs>
                  <a:gs pos="100000">
                    <a:schemeClr val="tx2">
                      <a:lumMod val="75000"/>
                    </a:schemeClr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01" name="Группа 100"/>
              <p:cNvGrpSpPr/>
              <p:nvPr/>
            </p:nvGrpSpPr>
            <p:grpSpPr>
              <a:xfrm>
                <a:off x="3254448" y="2367266"/>
                <a:ext cx="1008112" cy="1008112"/>
                <a:chOff x="1450504" y="2618606"/>
                <a:chExt cx="914400" cy="914400"/>
              </a:xfrm>
            </p:grpSpPr>
            <p:sp>
              <p:nvSpPr>
                <p:cNvPr id="105" name="Овал 104"/>
                <p:cNvSpPr/>
                <p:nvPr/>
              </p:nvSpPr>
              <p:spPr>
                <a:xfrm>
                  <a:off x="1475656" y="2643758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30000">
                      <a:srgbClr val="E08785"/>
                    </a:gs>
                    <a:gs pos="60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lumMod val="10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905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6" name="Плюс 105"/>
                <p:cNvSpPr/>
                <p:nvPr/>
              </p:nvSpPr>
              <p:spPr>
                <a:xfrm>
                  <a:off x="1450504" y="2618606"/>
                  <a:ext cx="914400" cy="914400"/>
                </a:xfrm>
                <a:prstGeom prst="mathPlus">
                  <a:avLst/>
                </a:prstGeom>
                <a:gradFill flip="none" rotWithShape="1">
                  <a:gsLst>
                    <a:gs pos="0">
                      <a:srgbClr val="C00000"/>
                    </a:gs>
                    <a:gs pos="67000">
                      <a:schemeClr val="accent2">
                        <a:lumMod val="60000"/>
                        <a:lumOff val="40000"/>
                      </a:schemeClr>
                    </a:gs>
                    <a:gs pos="3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9050">
                  <a:noFill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2" name="Группа 101"/>
              <p:cNvGrpSpPr/>
              <p:nvPr/>
            </p:nvGrpSpPr>
            <p:grpSpPr>
              <a:xfrm>
                <a:off x="4788024" y="2367265"/>
                <a:ext cx="1008112" cy="1008112"/>
                <a:chOff x="2826961" y="2665462"/>
                <a:chExt cx="914400" cy="914400"/>
              </a:xfrm>
            </p:grpSpPr>
            <p:sp>
              <p:nvSpPr>
                <p:cNvPr id="103" name="Овал 102"/>
                <p:cNvSpPr/>
                <p:nvPr/>
              </p:nvSpPr>
              <p:spPr>
                <a:xfrm>
                  <a:off x="2852113" y="2690614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30000">
                      <a:schemeClr val="accent1">
                        <a:lumMod val="40000"/>
                        <a:lumOff val="60000"/>
                      </a:schemeClr>
                    </a:gs>
                    <a:gs pos="60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tx2">
                        <a:lumMod val="60000"/>
                        <a:lumOff val="4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90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4" name="Минус 103"/>
                <p:cNvSpPr/>
                <p:nvPr/>
              </p:nvSpPr>
              <p:spPr>
                <a:xfrm>
                  <a:off x="2826961" y="2665462"/>
                  <a:ext cx="914400" cy="914400"/>
                </a:xfrm>
                <a:prstGeom prst="mathMinus">
                  <a:avLst/>
                </a:prstGeom>
                <a:gradFill>
                  <a:gsLst>
                    <a:gs pos="0">
                      <a:schemeClr val="tx2">
                        <a:lumMod val="50000"/>
                      </a:schemeClr>
                    </a:gs>
                    <a:gs pos="30000">
                      <a:schemeClr val="tx2">
                        <a:lumMod val="40000"/>
                        <a:lumOff val="60000"/>
                      </a:schemeClr>
                    </a:gs>
                    <a:gs pos="59000">
                      <a:schemeClr val="tx2">
                        <a:lumMod val="40000"/>
                        <a:lumOff val="60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96" name="TextBox 95"/>
            <p:cNvSpPr txBox="1"/>
            <p:nvPr/>
          </p:nvSpPr>
          <p:spPr>
            <a:xfrm>
              <a:off x="3335779" y="3635347"/>
              <a:ext cx="814211" cy="746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Cl</a:t>
              </a:r>
              <a:endPara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274197" y="3652992"/>
              <a:ext cx="943861" cy="746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Na</a:t>
              </a:r>
              <a:endPara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1" name="Группа 170"/>
          <p:cNvGrpSpPr/>
          <p:nvPr/>
        </p:nvGrpSpPr>
        <p:grpSpPr>
          <a:xfrm>
            <a:off x="5508104" y="1275525"/>
            <a:ext cx="1461663" cy="1993533"/>
            <a:chOff x="5648120" y="1446003"/>
            <a:chExt cx="1461663" cy="1993533"/>
          </a:xfrm>
        </p:grpSpPr>
        <p:grpSp>
          <p:nvGrpSpPr>
            <p:cNvPr id="90" name="Группа 89"/>
            <p:cNvGrpSpPr/>
            <p:nvPr/>
          </p:nvGrpSpPr>
          <p:grpSpPr>
            <a:xfrm rot="5400000">
              <a:off x="6505561" y="1617304"/>
              <a:ext cx="694115" cy="369330"/>
              <a:chOff x="4620401" y="2850490"/>
              <a:chExt cx="694119" cy="369332"/>
            </a:xfrm>
          </p:grpSpPr>
          <p:sp>
            <p:nvSpPr>
              <p:cNvPr id="91" name="Овал 90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Группа 106"/>
            <p:cNvGrpSpPr/>
            <p:nvPr/>
          </p:nvGrpSpPr>
          <p:grpSpPr>
            <a:xfrm rot="4508939">
              <a:off x="6161642" y="1608396"/>
              <a:ext cx="694115" cy="369330"/>
              <a:chOff x="4620401" y="2850490"/>
              <a:chExt cx="694119" cy="369332"/>
            </a:xfrm>
          </p:grpSpPr>
          <p:sp>
            <p:nvSpPr>
              <p:cNvPr id="108" name="Овал 107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1" name="Группа 110"/>
            <p:cNvGrpSpPr/>
            <p:nvPr/>
          </p:nvGrpSpPr>
          <p:grpSpPr>
            <a:xfrm rot="3612896">
              <a:off x="5862147" y="1765024"/>
              <a:ext cx="694115" cy="369330"/>
              <a:chOff x="4620401" y="2850490"/>
              <a:chExt cx="694119" cy="369332"/>
            </a:xfrm>
          </p:grpSpPr>
          <p:sp>
            <p:nvSpPr>
              <p:cNvPr id="112" name="Овал 111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5" name="Группа 114"/>
            <p:cNvGrpSpPr/>
            <p:nvPr/>
          </p:nvGrpSpPr>
          <p:grpSpPr>
            <a:xfrm rot="1613376">
              <a:off x="5648120" y="2047445"/>
              <a:ext cx="694115" cy="369330"/>
              <a:chOff x="4620401" y="2850490"/>
              <a:chExt cx="694119" cy="369332"/>
            </a:xfrm>
          </p:grpSpPr>
          <p:sp>
            <p:nvSpPr>
              <p:cNvPr id="116" name="Овал 115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9" name="Группа 118"/>
            <p:cNvGrpSpPr/>
            <p:nvPr/>
          </p:nvGrpSpPr>
          <p:grpSpPr>
            <a:xfrm rot="20838400">
              <a:off x="5692855" y="2439965"/>
              <a:ext cx="694115" cy="369330"/>
              <a:chOff x="4620401" y="2850490"/>
              <a:chExt cx="694119" cy="369332"/>
            </a:xfrm>
          </p:grpSpPr>
          <p:sp>
            <p:nvSpPr>
              <p:cNvPr id="120" name="Овал 119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Группа 122"/>
            <p:cNvGrpSpPr/>
            <p:nvPr/>
          </p:nvGrpSpPr>
          <p:grpSpPr>
            <a:xfrm rot="18925375">
              <a:off x="5900505" y="2748494"/>
              <a:ext cx="694115" cy="369330"/>
              <a:chOff x="4620401" y="2850490"/>
              <a:chExt cx="694119" cy="369332"/>
            </a:xfrm>
          </p:grpSpPr>
          <p:sp>
            <p:nvSpPr>
              <p:cNvPr id="124" name="Овал 123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7" name="Группа 126"/>
            <p:cNvGrpSpPr/>
            <p:nvPr/>
          </p:nvGrpSpPr>
          <p:grpSpPr>
            <a:xfrm rot="17250471">
              <a:off x="6199927" y="2907814"/>
              <a:ext cx="694115" cy="369330"/>
              <a:chOff x="4620401" y="2850490"/>
              <a:chExt cx="694119" cy="369332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1" name="Группа 130"/>
            <p:cNvGrpSpPr/>
            <p:nvPr/>
          </p:nvGrpSpPr>
          <p:grpSpPr>
            <a:xfrm rot="15609240">
              <a:off x="6578060" y="2870205"/>
              <a:ext cx="694115" cy="369330"/>
              <a:chOff x="4620401" y="2850490"/>
              <a:chExt cx="694119" cy="369332"/>
            </a:xfrm>
          </p:grpSpPr>
          <p:sp>
            <p:nvSpPr>
              <p:cNvPr id="132" name="Овал 131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8" name="Группа 167"/>
          <p:cNvGrpSpPr/>
          <p:nvPr/>
        </p:nvGrpSpPr>
        <p:grpSpPr>
          <a:xfrm rot="21427532">
            <a:off x="6982436" y="1238188"/>
            <a:ext cx="1429487" cy="1992590"/>
            <a:chOff x="7122452" y="1427064"/>
            <a:chExt cx="1429487" cy="1992590"/>
          </a:xfrm>
        </p:grpSpPr>
        <p:grpSp>
          <p:nvGrpSpPr>
            <p:cNvPr id="135" name="Группа 134"/>
            <p:cNvGrpSpPr/>
            <p:nvPr/>
          </p:nvGrpSpPr>
          <p:grpSpPr>
            <a:xfrm rot="5760000">
              <a:off x="6960059" y="2843062"/>
              <a:ext cx="694115" cy="369330"/>
              <a:chOff x="4620401" y="2850490"/>
              <a:chExt cx="694119" cy="369332"/>
            </a:xfrm>
          </p:grpSpPr>
          <p:sp>
            <p:nvSpPr>
              <p:cNvPr id="136" name="Овал 135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9" name="Группа 138"/>
            <p:cNvGrpSpPr/>
            <p:nvPr/>
          </p:nvGrpSpPr>
          <p:grpSpPr>
            <a:xfrm rot="4860000">
              <a:off x="7301154" y="2887932"/>
              <a:ext cx="694115" cy="369330"/>
              <a:chOff x="4620401" y="2850490"/>
              <a:chExt cx="694119" cy="369332"/>
            </a:xfrm>
          </p:grpSpPr>
          <p:sp>
            <p:nvSpPr>
              <p:cNvPr id="140" name="Овал 139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3" name="Группа 142"/>
            <p:cNvGrpSpPr/>
            <p:nvPr/>
          </p:nvGrpSpPr>
          <p:grpSpPr>
            <a:xfrm rot="3960000">
              <a:off x="7615403" y="2763523"/>
              <a:ext cx="694115" cy="369330"/>
              <a:chOff x="4620401" y="2850490"/>
              <a:chExt cx="694119" cy="369332"/>
            </a:xfrm>
          </p:grpSpPr>
          <p:sp>
            <p:nvSpPr>
              <p:cNvPr id="144" name="Овал 143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7" name="Группа 146"/>
            <p:cNvGrpSpPr/>
            <p:nvPr/>
          </p:nvGrpSpPr>
          <p:grpSpPr>
            <a:xfrm rot="1980000">
              <a:off x="7857824" y="2505064"/>
              <a:ext cx="694115" cy="369330"/>
              <a:chOff x="4620401" y="2850490"/>
              <a:chExt cx="694119" cy="369332"/>
            </a:xfrm>
          </p:grpSpPr>
          <p:sp>
            <p:nvSpPr>
              <p:cNvPr id="148" name="Овал 147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1" name="Группа 150"/>
            <p:cNvGrpSpPr/>
            <p:nvPr/>
          </p:nvGrpSpPr>
          <p:grpSpPr>
            <a:xfrm rot="-420000">
              <a:off x="7854434" y="2110018"/>
              <a:ext cx="694115" cy="369330"/>
              <a:chOff x="4620401" y="2850490"/>
              <a:chExt cx="694119" cy="369332"/>
            </a:xfrm>
          </p:grpSpPr>
          <p:sp>
            <p:nvSpPr>
              <p:cNvPr id="152" name="Овал 151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5" name="Группа 154"/>
            <p:cNvGrpSpPr/>
            <p:nvPr/>
          </p:nvGrpSpPr>
          <p:grpSpPr>
            <a:xfrm rot="19260000">
              <a:off x="7680230" y="1781443"/>
              <a:ext cx="694115" cy="369330"/>
              <a:chOff x="4620401" y="2850490"/>
              <a:chExt cx="694119" cy="369332"/>
            </a:xfrm>
          </p:grpSpPr>
          <p:sp>
            <p:nvSpPr>
              <p:cNvPr id="156" name="Овал 155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TextBox 157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9" name="Группа 158"/>
            <p:cNvGrpSpPr/>
            <p:nvPr/>
          </p:nvGrpSpPr>
          <p:grpSpPr>
            <a:xfrm rot="17640000">
              <a:off x="7399135" y="1591647"/>
              <a:ext cx="694115" cy="369330"/>
              <a:chOff x="4620401" y="2850490"/>
              <a:chExt cx="694119" cy="369332"/>
            </a:xfrm>
          </p:grpSpPr>
          <p:sp>
            <p:nvSpPr>
              <p:cNvPr id="160" name="Овал 159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3" name="Группа 162"/>
            <p:cNvGrpSpPr/>
            <p:nvPr/>
          </p:nvGrpSpPr>
          <p:grpSpPr>
            <a:xfrm rot="15960000">
              <a:off x="7019143" y="1589457"/>
              <a:ext cx="694115" cy="369330"/>
              <a:chOff x="4620401" y="2850490"/>
              <a:chExt cx="694119" cy="369332"/>
            </a:xfrm>
          </p:grpSpPr>
          <p:sp>
            <p:nvSpPr>
              <p:cNvPr id="164" name="Овал 163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3" name="Группа 362"/>
          <p:cNvGrpSpPr/>
          <p:nvPr/>
        </p:nvGrpSpPr>
        <p:grpSpPr>
          <a:xfrm>
            <a:off x="6300192" y="2110616"/>
            <a:ext cx="2102611" cy="1973302"/>
            <a:chOff x="3032559" y="2067694"/>
            <a:chExt cx="2187513" cy="2052983"/>
          </a:xfrm>
        </p:grpSpPr>
        <p:grpSp>
          <p:nvGrpSpPr>
            <p:cNvPr id="364" name="Группа 363"/>
            <p:cNvGrpSpPr/>
            <p:nvPr/>
          </p:nvGrpSpPr>
          <p:grpSpPr>
            <a:xfrm rot="10800000">
              <a:off x="3852038" y="2817245"/>
              <a:ext cx="582769" cy="582769"/>
              <a:chOff x="2826961" y="2665462"/>
              <a:chExt cx="914400" cy="914400"/>
            </a:xfrm>
          </p:grpSpPr>
          <p:sp>
            <p:nvSpPr>
              <p:cNvPr id="416" name="Овал 415"/>
              <p:cNvSpPr/>
              <p:nvPr/>
            </p:nvSpPr>
            <p:spPr>
              <a:xfrm>
                <a:off x="2852113" y="2690614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30000">
                    <a:schemeClr val="accent1">
                      <a:lumMod val="40000"/>
                      <a:lumOff val="60000"/>
                    </a:schemeClr>
                  </a:gs>
                  <a:gs pos="6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90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7" name="Минус 416"/>
              <p:cNvSpPr/>
              <p:nvPr/>
            </p:nvSpPr>
            <p:spPr>
              <a:xfrm>
                <a:off x="2826961" y="2665462"/>
                <a:ext cx="914400" cy="914400"/>
              </a:xfrm>
              <a:prstGeom prst="mathMinus">
                <a:avLst/>
              </a:prstGeom>
              <a:gradFill>
                <a:gsLst>
                  <a:gs pos="0">
                    <a:schemeClr val="tx2">
                      <a:lumMod val="50000"/>
                    </a:schemeClr>
                  </a:gs>
                  <a:gs pos="30000">
                    <a:schemeClr val="tx2">
                      <a:lumMod val="40000"/>
                      <a:lumOff val="60000"/>
                    </a:schemeClr>
                  </a:gs>
                  <a:gs pos="5900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5" name="TextBox 364"/>
            <p:cNvSpPr txBox="1"/>
            <p:nvPr/>
          </p:nvSpPr>
          <p:spPr>
            <a:xfrm>
              <a:off x="3952144" y="2916358"/>
              <a:ext cx="364081" cy="3339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Cl</a:t>
              </a:r>
              <a:endPara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6" name="Группа 365"/>
            <p:cNvGrpSpPr/>
            <p:nvPr/>
          </p:nvGrpSpPr>
          <p:grpSpPr>
            <a:xfrm>
              <a:off x="3032559" y="2067694"/>
              <a:ext cx="1226553" cy="2041376"/>
              <a:chOff x="3104567" y="2078772"/>
              <a:chExt cx="1226553" cy="2041376"/>
            </a:xfrm>
          </p:grpSpPr>
          <p:grpSp>
            <p:nvGrpSpPr>
              <p:cNvPr id="392" name="Группа 391"/>
              <p:cNvGrpSpPr/>
              <p:nvPr/>
            </p:nvGrpSpPr>
            <p:grpSpPr>
              <a:xfrm rot="5400000">
                <a:off x="3799397" y="2241165"/>
                <a:ext cx="694115" cy="369330"/>
                <a:chOff x="4620401" y="2850490"/>
                <a:chExt cx="694119" cy="369332"/>
              </a:xfrm>
            </p:grpSpPr>
            <p:sp>
              <p:nvSpPr>
                <p:cNvPr id="413" name="Овал 412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4" name="TextBox 413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5" name="TextBox 414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3" name="Группа 392"/>
              <p:cNvGrpSpPr/>
              <p:nvPr/>
            </p:nvGrpSpPr>
            <p:grpSpPr>
              <a:xfrm rot="3612896">
                <a:off x="3405485" y="2347979"/>
                <a:ext cx="694115" cy="369330"/>
                <a:chOff x="4620401" y="2850490"/>
                <a:chExt cx="694119" cy="369332"/>
              </a:xfrm>
            </p:grpSpPr>
            <p:sp>
              <p:nvSpPr>
                <p:cNvPr id="410" name="Овал 409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1" name="TextBox 410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2" name="TextBox 411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4" name="Группа 393"/>
              <p:cNvGrpSpPr/>
              <p:nvPr/>
            </p:nvGrpSpPr>
            <p:grpSpPr>
              <a:xfrm rot="1854095">
                <a:off x="3184240" y="2626460"/>
                <a:ext cx="694115" cy="369330"/>
                <a:chOff x="4620401" y="2850490"/>
                <a:chExt cx="694119" cy="369332"/>
              </a:xfrm>
            </p:grpSpPr>
            <p:sp>
              <p:nvSpPr>
                <p:cNvPr id="407" name="Овал 406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8" name="TextBox 407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9" name="TextBox 408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5" name="Группа 394"/>
              <p:cNvGrpSpPr/>
              <p:nvPr/>
            </p:nvGrpSpPr>
            <p:grpSpPr>
              <a:xfrm rot="21209020">
                <a:off x="3104567" y="3041992"/>
                <a:ext cx="694115" cy="369330"/>
                <a:chOff x="4620401" y="2850490"/>
                <a:chExt cx="694119" cy="369332"/>
              </a:xfrm>
            </p:grpSpPr>
            <p:sp>
              <p:nvSpPr>
                <p:cNvPr id="404" name="Овал 403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5" name="TextBox 404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6" name="TextBox 405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6" name="Группа 395"/>
              <p:cNvGrpSpPr/>
              <p:nvPr/>
            </p:nvGrpSpPr>
            <p:grpSpPr>
              <a:xfrm rot="19601726">
                <a:off x="3260323" y="3380059"/>
                <a:ext cx="694115" cy="369330"/>
                <a:chOff x="4620401" y="2850490"/>
                <a:chExt cx="694119" cy="369332"/>
              </a:xfrm>
            </p:grpSpPr>
            <p:sp>
              <p:nvSpPr>
                <p:cNvPr id="401" name="Овал 400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2" name="TextBox 401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3" name="TextBox 402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7" name="Группа 396"/>
              <p:cNvGrpSpPr/>
              <p:nvPr/>
            </p:nvGrpSpPr>
            <p:grpSpPr>
              <a:xfrm rot="17250471">
                <a:off x="3575966" y="3588426"/>
                <a:ext cx="694115" cy="369330"/>
                <a:chOff x="4620401" y="2850490"/>
                <a:chExt cx="694119" cy="369332"/>
              </a:xfrm>
            </p:grpSpPr>
            <p:sp>
              <p:nvSpPr>
                <p:cNvPr id="398" name="Овал 397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9" name="TextBox 398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0" name="TextBox 399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367" name="Группа 366"/>
            <p:cNvGrpSpPr/>
            <p:nvPr/>
          </p:nvGrpSpPr>
          <p:grpSpPr>
            <a:xfrm rot="10800000">
              <a:off x="3993519" y="2079301"/>
              <a:ext cx="1226553" cy="2041376"/>
              <a:chOff x="3104567" y="2078772"/>
              <a:chExt cx="1226553" cy="2041376"/>
            </a:xfrm>
          </p:grpSpPr>
          <p:grpSp>
            <p:nvGrpSpPr>
              <p:cNvPr id="368" name="Группа 367"/>
              <p:cNvGrpSpPr/>
              <p:nvPr/>
            </p:nvGrpSpPr>
            <p:grpSpPr>
              <a:xfrm rot="5400000">
                <a:off x="3799397" y="2241165"/>
                <a:ext cx="694115" cy="369330"/>
                <a:chOff x="4620401" y="2850490"/>
                <a:chExt cx="694119" cy="369332"/>
              </a:xfrm>
            </p:grpSpPr>
            <p:sp>
              <p:nvSpPr>
                <p:cNvPr id="389" name="Овал 388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0" name="TextBox 389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1" name="TextBox 390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69" name="Группа 368"/>
              <p:cNvGrpSpPr/>
              <p:nvPr/>
            </p:nvGrpSpPr>
            <p:grpSpPr>
              <a:xfrm rot="3612896">
                <a:off x="3405485" y="2347979"/>
                <a:ext cx="694115" cy="369330"/>
                <a:chOff x="4620401" y="2850490"/>
                <a:chExt cx="694119" cy="369332"/>
              </a:xfrm>
            </p:grpSpPr>
            <p:sp>
              <p:nvSpPr>
                <p:cNvPr id="386" name="Овал 385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7" name="TextBox 386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8" name="TextBox 387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0" name="Группа 369"/>
              <p:cNvGrpSpPr/>
              <p:nvPr/>
            </p:nvGrpSpPr>
            <p:grpSpPr>
              <a:xfrm rot="1854095">
                <a:off x="3184240" y="2626460"/>
                <a:ext cx="694115" cy="369330"/>
                <a:chOff x="4620401" y="2850490"/>
                <a:chExt cx="694119" cy="369332"/>
              </a:xfrm>
            </p:grpSpPr>
            <p:sp>
              <p:nvSpPr>
                <p:cNvPr id="383" name="Овал 382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4" name="TextBox 383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5" name="TextBox 384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1" name="Группа 370"/>
              <p:cNvGrpSpPr/>
              <p:nvPr/>
            </p:nvGrpSpPr>
            <p:grpSpPr>
              <a:xfrm rot="21209020">
                <a:off x="3104567" y="3041992"/>
                <a:ext cx="694115" cy="369330"/>
                <a:chOff x="4620401" y="2850490"/>
                <a:chExt cx="694119" cy="369332"/>
              </a:xfrm>
            </p:grpSpPr>
            <p:sp>
              <p:nvSpPr>
                <p:cNvPr id="380" name="Овал 379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1" name="TextBox 380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2" name="TextBox 381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2" name="Группа 371"/>
              <p:cNvGrpSpPr/>
              <p:nvPr/>
            </p:nvGrpSpPr>
            <p:grpSpPr>
              <a:xfrm rot="19601726">
                <a:off x="3260323" y="3380059"/>
                <a:ext cx="694115" cy="369330"/>
                <a:chOff x="4620401" y="2850490"/>
                <a:chExt cx="694119" cy="369332"/>
              </a:xfrm>
            </p:grpSpPr>
            <p:sp>
              <p:nvSpPr>
                <p:cNvPr id="377" name="Овал 376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8" name="TextBox 377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9" name="TextBox 378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3" name="Группа 372"/>
              <p:cNvGrpSpPr/>
              <p:nvPr/>
            </p:nvGrpSpPr>
            <p:grpSpPr>
              <a:xfrm rot="17250471">
                <a:off x="3575966" y="3588426"/>
                <a:ext cx="694115" cy="369330"/>
                <a:chOff x="4620401" y="2850490"/>
                <a:chExt cx="694119" cy="369332"/>
              </a:xfrm>
            </p:grpSpPr>
            <p:sp>
              <p:nvSpPr>
                <p:cNvPr id="374" name="Овал 373"/>
                <p:cNvSpPr/>
                <p:nvPr/>
              </p:nvSpPr>
              <p:spPr>
                <a:xfrm>
                  <a:off x="4620401" y="2894384"/>
                  <a:ext cx="694119" cy="288032"/>
                </a:xfrm>
                <a:prstGeom prst="ellipse">
                  <a:avLst/>
                </a:prstGeom>
                <a:gradFill flip="none" rotWithShape="1">
                  <a:gsLst>
                    <a:gs pos="20000">
                      <a:schemeClr val="tx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  <a:lumMod val="100000"/>
                      </a:schemeClr>
                    </a:gs>
                    <a:gs pos="80000">
                      <a:srgbClr val="C0000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5" name="TextBox 374"/>
                <p:cNvSpPr txBox="1"/>
                <p:nvPr/>
              </p:nvSpPr>
              <p:spPr>
                <a:xfrm>
                  <a:off x="499199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+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6" name="TextBox 375"/>
                <p:cNvSpPr txBox="1"/>
                <p:nvPr/>
              </p:nvSpPr>
              <p:spPr>
                <a:xfrm>
                  <a:off x="4644008" y="285049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</a:rPr>
                    <a:t>–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418" name="Группа 417"/>
          <p:cNvGrpSpPr/>
          <p:nvPr/>
        </p:nvGrpSpPr>
        <p:grpSpPr>
          <a:xfrm>
            <a:off x="5436096" y="526441"/>
            <a:ext cx="2102611" cy="1973301"/>
            <a:chOff x="6804248" y="2689225"/>
            <a:chExt cx="2187513" cy="2052982"/>
          </a:xfrm>
        </p:grpSpPr>
        <p:grpSp>
          <p:nvGrpSpPr>
            <p:cNvPr id="419" name="Группа 418"/>
            <p:cNvGrpSpPr/>
            <p:nvPr/>
          </p:nvGrpSpPr>
          <p:grpSpPr>
            <a:xfrm rot="10800000">
              <a:off x="7633379" y="3418529"/>
              <a:ext cx="582769" cy="582769"/>
              <a:chOff x="1450504" y="2618606"/>
              <a:chExt cx="914400" cy="914400"/>
            </a:xfrm>
          </p:grpSpPr>
          <p:sp>
            <p:nvSpPr>
              <p:cNvPr id="469" name="Овал 468"/>
              <p:cNvSpPr/>
              <p:nvPr/>
            </p:nvSpPr>
            <p:spPr>
              <a:xfrm>
                <a:off x="1475656" y="2643758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0000">
                    <a:srgbClr val="E08785"/>
                  </a:gs>
                  <a:gs pos="60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0" name="Плюс 469"/>
              <p:cNvSpPr/>
              <p:nvPr/>
            </p:nvSpPr>
            <p:spPr>
              <a:xfrm>
                <a:off x="1450504" y="2618606"/>
                <a:ext cx="914400" cy="914400"/>
              </a:xfrm>
              <a:prstGeom prst="mathPlus">
                <a:avLst/>
              </a:prstGeom>
              <a:gradFill flip="none" rotWithShape="1">
                <a:gsLst>
                  <a:gs pos="0">
                    <a:srgbClr val="C00000"/>
                  </a:gs>
                  <a:gs pos="67000">
                    <a:schemeClr val="accent2">
                      <a:lumMod val="60000"/>
                      <a:lumOff val="40000"/>
                    </a:schemeClr>
                  </a:gs>
                  <a:gs pos="33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C0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9050"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20" name="TextBox 419"/>
            <p:cNvSpPr txBox="1"/>
            <p:nvPr/>
          </p:nvSpPr>
          <p:spPr>
            <a:xfrm>
              <a:off x="7713735" y="3525533"/>
              <a:ext cx="422055" cy="3339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Na</a:t>
              </a:r>
              <a:endPara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21" name="Группа 420"/>
            <p:cNvGrpSpPr/>
            <p:nvPr/>
          </p:nvGrpSpPr>
          <p:grpSpPr>
            <a:xfrm rot="16200000">
              <a:off x="7499078" y="2851618"/>
              <a:ext cx="694115" cy="369330"/>
              <a:chOff x="4620401" y="2850490"/>
              <a:chExt cx="694119" cy="369332"/>
            </a:xfrm>
          </p:grpSpPr>
          <p:sp>
            <p:nvSpPr>
              <p:cNvPr id="466" name="Овал 465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7" name="TextBox 466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8" name="TextBox 467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2" name="Группа 421"/>
            <p:cNvGrpSpPr/>
            <p:nvPr/>
          </p:nvGrpSpPr>
          <p:grpSpPr>
            <a:xfrm rot="14400000">
              <a:off x="7105166" y="2958432"/>
              <a:ext cx="694115" cy="369330"/>
              <a:chOff x="4620401" y="2850490"/>
              <a:chExt cx="694119" cy="369332"/>
            </a:xfrm>
          </p:grpSpPr>
          <p:sp>
            <p:nvSpPr>
              <p:cNvPr id="463" name="Овал 462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4" name="TextBox 463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5" name="TextBox 464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3" name="Группа 422"/>
            <p:cNvGrpSpPr/>
            <p:nvPr/>
          </p:nvGrpSpPr>
          <p:grpSpPr>
            <a:xfrm rot="12660000">
              <a:off x="6883921" y="3236913"/>
              <a:ext cx="694115" cy="369330"/>
              <a:chOff x="4620401" y="2850490"/>
              <a:chExt cx="694119" cy="369332"/>
            </a:xfrm>
          </p:grpSpPr>
          <p:sp>
            <p:nvSpPr>
              <p:cNvPr id="460" name="Овал 459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1" name="TextBox 460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2" name="TextBox 461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4" name="Группа 423"/>
            <p:cNvGrpSpPr/>
            <p:nvPr/>
          </p:nvGrpSpPr>
          <p:grpSpPr>
            <a:xfrm rot="10380000">
              <a:off x="6804248" y="3652445"/>
              <a:ext cx="694115" cy="369330"/>
              <a:chOff x="4620401" y="2850490"/>
              <a:chExt cx="694119" cy="369332"/>
            </a:xfrm>
          </p:grpSpPr>
          <p:sp>
            <p:nvSpPr>
              <p:cNvPr id="457" name="Овал 456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8" name="TextBox 457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9" name="TextBox 458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5" name="Группа 424"/>
            <p:cNvGrpSpPr/>
            <p:nvPr/>
          </p:nvGrpSpPr>
          <p:grpSpPr>
            <a:xfrm rot="8820000">
              <a:off x="6960004" y="3990512"/>
              <a:ext cx="694115" cy="369330"/>
              <a:chOff x="4620401" y="2850490"/>
              <a:chExt cx="694119" cy="369332"/>
            </a:xfrm>
          </p:grpSpPr>
          <p:sp>
            <p:nvSpPr>
              <p:cNvPr id="454" name="Овал 453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5" name="TextBox 454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6" name="TextBox 455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6" name="Группа 425"/>
            <p:cNvGrpSpPr/>
            <p:nvPr/>
          </p:nvGrpSpPr>
          <p:grpSpPr>
            <a:xfrm rot="6480000">
              <a:off x="7275647" y="4198879"/>
              <a:ext cx="694115" cy="369330"/>
              <a:chOff x="4620401" y="2850490"/>
              <a:chExt cx="694119" cy="369332"/>
            </a:xfrm>
          </p:grpSpPr>
          <p:sp>
            <p:nvSpPr>
              <p:cNvPr id="451" name="Овал 450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2" name="TextBox 451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3" name="TextBox 452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7" name="Группа 426"/>
            <p:cNvGrpSpPr/>
            <p:nvPr/>
          </p:nvGrpSpPr>
          <p:grpSpPr>
            <a:xfrm rot="5400000">
              <a:off x="7602816" y="4210485"/>
              <a:ext cx="694115" cy="369330"/>
              <a:chOff x="4620401" y="2850490"/>
              <a:chExt cx="694119" cy="369332"/>
            </a:xfrm>
          </p:grpSpPr>
          <p:sp>
            <p:nvSpPr>
              <p:cNvPr id="448" name="Овал 447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9" name="TextBox 448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0" name="TextBox 449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8" name="Группа 427"/>
            <p:cNvGrpSpPr/>
            <p:nvPr/>
          </p:nvGrpSpPr>
          <p:grpSpPr>
            <a:xfrm rot="3600000">
              <a:off x="7996728" y="4103671"/>
              <a:ext cx="694115" cy="369330"/>
              <a:chOff x="4620401" y="2850490"/>
              <a:chExt cx="694119" cy="369332"/>
            </a:xfrm>
          </p:grpSpPr>
          <p:sp>
            <p:nvSpPr>
              <p:cNvPr id="445" name="Овал 444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6" name="TextBox 445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7" name="TextBox 446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9" name="Группа 428"/>
            <p:cNvGrpSpPr/>
            <p:nvPr/>
          </p:nvGrpSpPr>
          <p:grpSpPr>
            <a:xfrm rot="1860000">
              <a:off x="8217973" y="3825190"/>
              <a:ext cx="694115" cy="369330"/>
              <a:chOff x="4620401" y="2850490"/>
              <a:chExt cx="694119" cy="369332"/>
            </a:xfrm>
          </p:grpSpPr>
          <p:sp>
            <p:nvSpPr>
              <p:cNvPr id="442" name="Овал 441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3" name="TextBox 442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4" name="TextBox 443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0" name="Группа 429"/>
            <p:cNvGrpSpPr/>
            <p:nvPr/>
          </p:nvGrpSpPr>
          <p:grpSpPr>
            <a:xfrm rot="-420000">
              <a:off x="8297646" y="3409658"/>
              <a:ext cx="694115" cy="369330"/>
              <a:chOff x="4620401" y="2850490"/>
              <a:chExt cx="694119" cy="369332"/>
            </a:xfrm>
          </p:grpSpPr>
          <p:sp>
            <p:nvSpPr>
              <p:cNvPr id="439" name="Овал 438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0" name="TextBox 439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1" name="TextBox 440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1" name="Группа 430"/>
            <p:cNvGrpSpPr/>
            <p:nvPr/>
          </p:nvGrpSpPr>
          <p:grpSpPr>
            <a:xfrm rot="-1980000">
              <a:off x="8141890" y="3071591"/>
              <a:ext cx="694115" cy="369330"/>
              <a:chOff x="4620401" y="2850490"/>
              <a:chExt cx="694119" cy="369332"/>
            </a:xfrm>
          </p:grpSpPr>
          <p:sp>
            <p:nvSpPr>
              <p:cNvPr id="436" name="Овал 435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7" name="TextBox 436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8" name="TextBox 437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2" name="Группа 431"/>
            <p:cNvGrpSpPr/>
            <p:nvPr/>
          </p:nvGrpSpPr>
          <p:grpSpPr>
            <a:xfrm rot="17280000">
              <a:off x="7826247" y="2863224"/>
              <a:ext cx="694115" cy="369330"/>
              <a:chOff x="4620401" y="2850490"/>
              <a:chExt cx="694119" cy="369332"/>
            </a:xfrm>
          </p:grpSpPr>
          <p:sp>
            <p:nvSpPr>
              <p:cNvPr id="433" name="Овал 432"/>
              <p:cNvSpPr/>
              <p:nvPr/>
            </p:nvSpPr>
            <p:spPr>
              <a:xfrm>
                <a:off x="4620401" y="2894384"/>
                <a:ext cx="694119" cy="288032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tx2">
                      <a:lumMod val="75000"/>
                    </a:schemeClr>
                  </a:gs>
                  <a:gs pos="50000">
                    <a:schemeClr val="accent1">
                      <a:tint val="44500"/>
                      <a:satMod val="160000"/>
                      <a:lumMod val="100000"/>
                    </a:scheme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4" name="TextBox 433"/>
              <p:cNvSpPr txBox="1"/>
              <p:nvPr/>
            </p:nvSpPr>
            <p:spPr>
              <a:xfrm>
                <a:off x="499199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+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5" name="TextBox 434"/>
              <p:cNvSpPr txBox="1"/>
              <p:nvPr/>
            </p:nvSpPr>
            <p:spPr>
              <a:xfrm>
                <a:off x="4644008" y="285049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–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77" name="Группа 476"/>
          <p:cNvGrpSpPr>
            <a:grpSpLocks noChangeAspect="1"/>
          </p:cNvGrpSpPr>
          <p:nvPr/>
        </p:nvGrpSpPr>
        <p:grpSpPr>
          <a:xfrm>
            <a:off x="2169101" y="2457316"/>
            <a:ext cx="266995" cy="266995"/>
            <a:chOff x="2826961" y="2665462"/>
            <a:chExt cx="914400" cy="914400"/>
          </a:xfrm>
        </p:grpSpPr>
        <p:sp>
          <p:nvSpPr>
            <p:cNvPr id="478" name="Овал 47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9" name="Минус 47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0" name="Группа 479"/>
          <p:cNvGrpSpPr>
            <a:grpSpLocks noChangeAspect="1"/>
          </p:cNvGrpSpPr>
          <p:nvPr/>
        </p:nvGrpSpPr>
        <p:grpSpPr>
          <a:xfrm>
            <a:off x="2490212" y="2506598"/>
            <a:ext cx="266995" cy="266995"/>
            <a:chOff x="2826961" y="2665462"/>
            <a:chExt cx="914400" cy="914400"/>
          </a:xfrm>
        </p:grpSpPr>
        <p:sp>
          <p:nvSpPr>
            <p:cNvPr id="481" name="Овал 48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2" name="Минус 48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3" name="Группа 482"/>
          <p:cNvGrpSpPr>
            <a:grpSpLocks noChangeAspect="1"/>
          </p:cNvGrpSpPr>
          <p:nvPr/>
        </p:nvGrpSpPr>
        <p:grpSpPr>
          <a:xfrm>
            <a:off x="2805202" y="2314589"/>
            <a:ext cx="266995" cy="266995"/>
            <a:chOff x="2826961" y="2665462"/>
            <a:chExt cx="914400" cy="914400"/>
          </a:xfrm>
        </p:grpSpPr>
        <p:sp>
          <p:nvSpPr>
            <p:cNvPr id="484" name="Овал 48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5" name="Минус 48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6" name="Группа 485"/>
          <p:cNvGrpSpPr>
            <a:grpSpLocks noChangeAspect="1"/>
          </p:cNvGrpSpPr>
          <p:nvPr/>
        </p:nvGrpSpPr>
        <p:grpSpPr>
          <a:xfrm>
            <a:off x="2984413" y="1908031"/>
            <a:ext cx="266995" cy="266995"/>
            <a:chOff x="2826961" y="2665462"/>
            <a:chExt cx="914400" cy="914400"/>
          </a:xfrm>
        </p:grpSpPr>
        <p:sp>
          <p:nvSpPr>
            <p:cNvPr id="487" name="Овал 48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8" name="Минус 48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9" name="Группа 488"/>
          <p:cNvGrpSpPr>
            <a:grpSpLocks noChangeAspect="1"/>
          </p:cNvGrpSpPr>
          <p:nvPr/>
        </p:nvGrpSpPr>
        <p:grpSpPr>
          <a:xfrm>
            <a:off x="2726573" y="2666898"/>
            <a:ext cx="266400" cy="266400"/>
            <a:chOff x="1450504" y="2618606"/>
            <a:chExt cx="914400" cy="914400"/>
          </a:xfrm>
        </p:grpSpPr>
        <p:sp>
          <p:nvSpPr>
            <p:cNvPr id="490" name="Овал 48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1" name="Плюс 49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2" name="Группа 491"/>
          <p:cNvGrpSpPr>
            <a:grpSpLocks noChangeAspect="1"/>
          </p:cNvGrpSpPr>
          <p:nvPr/>
        </p:nvGrpSpPr>
        <p:grpSpPr>
          <a:xfrm>
            <a:off x="3322636" y="2172154"/>
            <a:ext cx="266400" cy="266400"/>
            <a:chOff x="1450504" y="2618606"/>
            <a:chExt cx="914400" cy="914400"/>
          </a:xfrm>
        </p:grpSpPr>
        <p:sp>
          <p:nvSpPr>
            <p:cNvPr id="493" name="Овал 49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4" name="Плюс 49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5" name="Группа 494"/>
          <p:cNvGrpSpPr>
            <a:grpSpLocks noChangeAspect="1"/>
          </p:cNvGrpSpPr>
          <p:nvPr/>
        </p:nvGrpSpPr>
        <p:grpSpPr>
          <a:xfrm>
            <a:off x="3143499" y="2542199"/>
            <a:ext cx="266400" cy="266400"/>
            <a:chOff x="1450504" y="2618606"/>
            <a:chExt cx="914400" cy="914400"/>
          </a:xfrm>
        </p:grpSpPr>
        <p:sp>
          <p:nvSpPr>
            <p:cNvPr id="496" name="Овал 49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7" name="Плюс 49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8" name="Группа 497"/>
          <p:cNvGrpSpPr>
            <a:grpSpLocks noChangeAspect="1"/>
          </p:cNvGrpSpPr>
          <p:nvPr/>
        </p:nvGrpSpPr>
        <p:grpSpPr>
          <a:xfrm>
            <a:off x="2684240" y="1933316"/>
            <a:ext cx="266400" cy="266400"/>
            <a:chOff x="1450504" y="2618606"/>
            <a:chExt cx="914400" cy="914400"/>
          </a:xfrm>
        </p:grpSpPr>
        <p:sp>
          <p:nvSpPr>
            <p:cNvPr id="499" name="Овал 49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0" name="Плюс 49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472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0.17743 -3.7037E-6 " pathEditMode="relative" rAng="0" ptsTypes="AA">
                                      <p:cBhvr>
                                        <p:cTn id="107" dur="5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72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60494E-6 L 0.15 -1.60494E-6 " pathEditMode="relative" rAng="0" ptsTypes="AA">
                                      <p:cBhvr>
                                        <p:cTn id="109" dur="5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10782 4.07407E-6 " pathEditMode="relative" rAng="0" ptsTypes="AA">
                                      <p:cBhvr>
                                        <p:cTn id="111" dur="3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2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025E-6 L 0.0882 -3.58025E-6 " pathEditMode="relative" rAng="0" ptsTypes="AA">
                                      <p:cBhvr>
                                        <p:cTn id="113" dur="3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26504E-6 L -0.14184 -1.26504E-6 " pathEditMode="relative" rAng="0" ptsTypes="AA">
                                      <p:cBhvr>
                                        <p:cTn id="115" dur="5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54212E-6 L -0.09618 3.54212E-6 " pathEditMode="relative" rAng="0" ptsTypes="AA">
                                      <p:cBhvr>
                                        <p:cTn id="117" dur="3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26504E-7 L -0.16927 1.26504E-7 " pathEditMode="relative" rAng="0" ptsTypes="AA">
                                      <p:cBhvr>
                                        <p:cTn id="119" dur="5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2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13823E-6 L -0.09948 2.13823E-6 " pathEditMode="relative" rAng="0" ptsTypes="AA">
                                      <p:cBhvr>
                                        <p:cTn id="121" dur="3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Группа 252"/>
          <p:cNvGrpSpPr/>
          <p:nvPr/>
        </p:nvGrpSpPr>
        <p:grpSpPr>
          <a:xfrm>
            <a:off x="-446683" y="1796710"/>
            <a:ext cx="5633011" cy="2931165"/>
            <a:chOff x="-982800" y="1146129"/>
            <a:chExt cx="10813606" cy="5626913"/>
          </a:xfrm>
        </p:grpSpPr>
        <p:pic>
          <p:nvPicPr>
            <p:cNvPr id="254" name="Рисунок 25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689" b="-38284"/>
            <a:stretch/>
          </p:blipFill>
          <p:spPr>
            <a:xfrm>
              <a:off x="-982800" y="2571750"/>
              <a:ext cx="10813606" cy="4201292"/>
            </a:xfrm>
            <a:prstGeom prst="rect">
              <a:avLst/>
            </a:prstGeom>
          </p:spPr>
        </p:pic>
        <p:pic>
          <p:nvPicPr>
            <p:cNvPr id="255" name="Рисунок 254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2069"/>
            <a:stretch/>
          </p:blipFill>
          <p:spPr>
            <a:xfrm>
              <a:off x="-982800" y="1146129"/>
              <a:ext cx="10813606" cy="2911521"/>
            </a:xfrm>
            <a:prstGeom prst="rect">
              <a:avLst/>
            </a:prstGeom>
          </p:spPr>
        </p:pic>
        <p:pic>
          <p:nvPicPr>
            <p:cNvPr id="256" name="Рисунок 255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70" t="68103" r="36539" b="-2"/>
            <a:stretch/>
          </p:blipFill>
          <p:spPr>
            <a:xfrm>
              <a:off x="1544400" y="2139702"/>
              <a:ext cx="5871600" cy="4133377"/>
            </a:xfrm>
            <a:prstGeom prst="rect">
              <a:avLst/>
            </a:prstGeom>
          </p:spPr>
        </p:pic>
        <p:sp>
          <p:nvSpPr>
            <p:cNvPr id="257" name="Цилиндр 256"/>
            <p:cNvSpPr/>
            <p:nvPr/>
          </p:nvSpPr>
          <p:spPr>
            <a:xfrm>
              <a:off x="6084168" y="1635646"/>
              <a:ext cx="360040" cy="2152256"/>
            </a:xfrm>
            <a:prstGeom prst="can">
              <a:avLst/>
            </a:prstGeom>
            <a:gradFill>
              <a:gsLst>
                <a:gs pos="33000">
                  <a:schemeClr val="accent5">
                    <a:alpha val="96000"/>
                    <a:lumMod val="65000"/>
                  </a:schemeClr>
                </a:gs>
                <a:gs pos="75000">
                  <a:schemeClr val="accent5">
                    <a:lumMod val="60000"/>
                    <a:lumOff val="40000"/>
                    <a:alpha val="81000"/>
                  </a:schemeClr>
                </a:gs>
                <a:gs pos="83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Цилиндр 257"/>
            <p:cNvSpPr/>
            <p:nvPr/>
          </p:nvSpPr>
          <p:spPr>
            <a:xfrm>
              <a:off x="2411760" y="1635646"/>
              <a:ext cx="360040" cy="2152256"/>
            </a:xfrm>
            <a:prstGeom prst="can">
              <a:avLst/>
            </a:prstGeom>
            <a:gradFill>
              <a:gsLst>
                <a:gs pos="33000">
                  <a:schemeClr val="accent5">
                    <a:alpha val="96000"/>
                    <a:lumMod val="65000"/>
                  </a:schemeClr>
                </a:gs>
                <a:gs pos="75000">
                  <a:schemeClr val="accent5">
                    <a:lumMod val="60000"/>
                    <a:lumOff val="40000"/>
                    <a:alpha val="81000"/>
                  </a:schemeClr>
                </a:gs>
                <a:gs pos="83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94" name="Прямая соединительная линия 193"/>
          <p:cNvCxnSpPr/>
          <p:nvPr/>
        </p:nvCxnSpPr>
        <p:spPr>
          <a:xfrm flipH="1">
            <a:off x="568678" y="3995641"/>
            <a:ext cx="996255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558613" y="1800340"/>
            <a:ext cx="86958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96" name="Группа 195"/>
          <p:cNvGrpSpPr/>
          <p:nvPr/>
        </p:nvGrpSpPr>
        <p:grpSpPr>
          <a:xfrm>
            <a:off x="2093300" y="3904556"/>
            <a:ext cx="120958" cy="223711"/>
            <a:chOff x="5466009" y="4155926"/>
            <a:chExt cx="155736" cy="288032"/>
          </a:xfrm>
        </p:grpSpPr>
        <p:sp>
          <p:nvSpPr>
            <p:cNvPr id="197" name="Овал 196"/>
            <p:cNvSpPr/>
            <p:nvPr/>
          </p:nvSpPr>
          <p:spPr>
            <a:xfrm>
              <a:off x="5477729" y="4217368"/>
              <a:ext cx="144016" cy="14401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8" name="Прямая соединительная линия 197"/>
            <p:cNvCxnSpPr/>
            <p:nvPr/>
          </p:nvCxnSpPr>
          <p:spPr>
            <a:xfrm flipH="1">
              <a:off x="5466009" y="4155926"/>
              <a:ext cx="155736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9" name="Группа 198"/>
          <p:cNvGrpSpPr/>
          <p:nvPr/>
        </p:nvGrpSpPr>
        <p:grpSpPr>
          <a:xfrm>
            <a:off x="1557614" y="3903371"/>
            <a:ext cx="120958" cy="223711"/>
            <a:chOff x="4776304" y="4169560"/>
            <a:chExt cx="155736" cy="288032"/>
          </a:xfrm>
        </p:grpSpPr>
        <p:sp>
          <p:nvSpPr>
            <p:cNvPr id="200" name="Овал 199"/>
            <p:cNvSpPr/>
            <p:nvPr/>
          </p:nvSpPr>
          <p:spPr>
            <a:xfrm>
              <a:off x="4788024" y="4228178"/>
              <a:ext cx="144016" cy="14401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1" name="Прямая соединительная линия 200"/>
            <p:cNvCxnSpPr/>
            <p:nvPr/>
          </p:nvCxnSpPr>
          <p:spPr>
            <a:xfrm flipH="1">
              <a:off x="4776304" y="4169560"/>
              <a:ext cx="155736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2" name="Плюс 201"/>
          <p:cNvSpPr/>
          <p:nvPr/>
        </p:nvSpPr>
        <p:spPr>
          <a:xfrm>
            <a:off x="2048887" y="4133390"/>
            <a:ext cx="244891" cy="244891"/>
          </a:xfrm>
          <a:prstGeom prst="mathPl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Минус 202"/>
          <p:cNvSpPr/>
          <p:nvPr/>
        </p:nvSpPr>
        <p:spPr>
          <a:xfrm>
            <a:off x="1509159" y="4133391"/>
            <a:ext cx="244891" cy="244891"/>
          </a:xfrm>
          <a:prstGeom prst="mathMin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4" name="Прямая соединительная линия 203"/>
          <p:cNvCxnSpPr/>
          <p:nvPr/>
        </p:nvCxnSpPr>
        <p:spPr>
          <a:xfrm flipH="1">
            <a:off x="1411023" y="1790376"/>
            <a:ext cx="4360" cy="28633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5" name="TextBox 204"/>
          <p:cNvSpPr txBox="1"/>
          <p:nvPr/>
        </p:nvSpPr>
        <p:spPr>
          <a:xfrm>
            <a:off x="981544" y="1276772"/>
            <a:ext cx="794385" cy="36933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2985615" y="1275606"/>
            <a:ext cx="710194" cy="36933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9" name="Прямая соединительная линия 208"/>
          <p:cNvCxnSpPr/>
          <p:nvPr/>
        </p:nvCxnSpPr>
        <p:spPr>
          <a:xfrm>
            <a:off x="570150" y="1790376"/>
            <a:ext cx="0" cy="221836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1" name="Прямая соединительная линия 210"/>
          <p:cNvCxnSpPr/>
          <p:nvPr/>
        </p:nvCxnSpPr>
        <p:spPr>
          <a:xfrm flipH="1">
            <a:off x="2221022" y="3995641"/>
            <a:ext cx="996255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12" name="Группа 211"/>
          <p:cNvGrpSpPr/>
          <p:nvPr/>
        </p:nvGrpSpPr>
        <p:grpSpPr>
          <a:xfrm>
            <a:off x="3191211" y="3757942"/>
            <a:ext cx="1202405" cy="475399"/>
            <a:chOff x="971600" y="2967778"/>
            <a:chExt cx="1548118" cy="612084"/>
          </a:xfrm>
        </p:grpSpPr>
        <p:sp>
          <p:nvSpPr>
            <p:cNvPr id="213" name="Овал 212"/>
            <p:cNvSpPr/>
            <p:nvPr/>
          </p:nvSpPr>
          <p:spPr>
            <a:xfrm rot="2700000">
              <a:off x="1439636" y="2967778"/>
              <a:ext cx="612084" cy="612084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4" name="Группа 213"/>
            <p:cNvGrpSpPr/>
            <p:nvPr/>
          </p:nvGrpSpPr>
          <p:grpSpPr>
            <a:xfrm>
              <a:off x="971600" y="2967778"/>
              <a:ext cx="1548118" cy="612084"/>
              <a:chOff x="971600" y="2967778"/>
              <a:chExt cx="1548118" cy="612084"/>
            </a:xfrm>
          </p:grpSpPr>
          <p:cxnSp>
            <p:nvCxnSpPr>
              <p:cNvPr id="215" name="Прямая соединительная линия 214"/>
              <p:cNvCxnSpPr>
                <a:stCxn id="213" idx="0"/>
                <a:endCxn id="213" idx="4"/>
              </p:cNvCxnSpPr>
              <p:nvPr/>
            </p:nvCxnSpPr>
            <p:spPr>
              <a:xfrm rot="2700000">
                <a:off x="1745678" y="2967778"/>
                <a:ext cx="0" cy="61208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6" name="Прямая соединительная линия 215"/>
              <p:cNvCxnSpPr>
                <a:stCxn id="213" idx="2"/>
                <a:endCxn id="213" idx="6"/>
              </p:cNvCxnSpPr>
              <p:nvPr/>
            </p:nvCxnSpPr>
            <p:spPr>
              <a:xfrm rot="2700000">
                <a:off x="1439636" y="3273820"/>
                <a:ext cx="612084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7" name="Прямая соединительная линия 216"/>
              <p:cNvCxnSpPr>
                <a:stCxn id="213" idx="7"/>
              </p:cNvCxnSpPr>
              <p:nvPr/>
            </p:nvCxnSpPr>
            <p:spPr>
              <a:xfrm>
                <a:off x="2051718" y="3273820"/>
                <a:ext cx="468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8" name="Прямая соединительная линия 217"/>
              <p:cNvCxnSpPr>
                <a:stCxn id="213" idx="3"/>
              </p:cNvCxnSpPr>
              <p:nvPr/>
            </p:nvCxnSpPr>
            <p:spPr>
              <a:xfrm flipH="1">
                <a:off x="971600" y="3273820"/>
                <a:ext cx="468037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9" name="Группа 218"/>
          <p:cNvGrpSpPr/>
          <p:nvPr/>
        </p:nvGrpSpPr>
        <p:grpSpPr>
          <a:xfrm>
            <a:off x="3554730" y="3757942"/>
            <a:ext cx="475398" cy="475399"/>
            <a:chOff x="6594635" y="3327113"/>
            <a:chExt cx="612084" cy="612084"/>
          </a:xfrm>
        </p:grpSpPr>
        <p:sp>
          <p:nvSpPr>
            <p:cNvPr id="220" name="Овал 219"/>
            <p:cNvSpPr/>
            <p:nvPr/>
          </p:nvSpPr>
          <p:spPr>
            <a:xfrm rot="2700000">
              <a:off x="6594635" y="3327113"/>
              <a:ext cx="612084" cy="612084"/>
            </a:xfrm>
            <a:prstGeom prst="ellipse">
              <a:avLst/>
            </a:prstGeom>
            <a:solidFill>
              <a:srgbClr val="FFFF00"/>
            </a:solidFill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1" name="Прямая соединительная линия 220"/>
            <p:cNvCxnSpPr>
              <a:stCxn id="220" idx="0"/>
              <a:endCxn id="220" idx="4"/>
            </p:cNvCxnSpPr>
            <p:nvPr/>
          </p:nvCxnSpPr>
          <p:spPr>
            <a:xfrm flipH="1">
              <a:off x="6684273" y="3416751"/>
              <a:ext cx="432808" cy="43280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>
              <a:stCxn id="220" idx="2"/>
              <a:endCxn id="220" idx="6"/>
            </p:cNvCxnSpPr>
            <p:nvPr/>
          </p:nvCxnSpPr>
          <p:spPr>
            <a:xfrm>
              <a:off x="6684273" y="3416751"/>
              <a:ext cx="432808" cy="43280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3" name="Прямая соединительная линия 222"/>
          <p:cNvCxnSpPr/>
          <p:nvPr/>
        </p:nvCxnSpPr>
        <p:spPr>
          <a:xfrm>
            <a:off x="4378056" y="1800340"/>
            <a:ext cx="0" cy="220840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4" name="Прямая соединительная линия 223"/>
          <p:cNvCxnSpPr/>
          <p:nvPr/>
        </p:nvCxnSpPr>
        <p:spPr>
          <a:xfrm flipH="1">
            <a:off x="3332323" y="1800720"/>
            <a:ext cx="1059713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5" name="Прямая соединительная линия 224"/>
          <p:cNvCxnSpPr/>
          <p:nvPr/>
        </p:nvCxnSpPr>
        <p:spPr>
          <a:xfrm flipH="1">
            <a:off x="3340712" y="1796710"/>
            <a:ext cx="4360" cy="28633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29" name="Группа 228"/>
          <p:cNvGrpSpPr>
            <a:grpSpLocks noChangeAspect="1"/>
          </p:cNvGrpSpPr>
          <p:nvPr/>
        </p:nvGrpSpPr>
        <p:grpSpPr>
          <a:xfrm>
            <a:off x="1769741" y="2820052"/>
            <a:ext cx="207372" cy="207372"/>
            <a:chOff x="2826961" y="2665462"/>
            <a:chExt cx="914400" cy="914400"/>
          </a:xfrm>
        </p:grpSpPr>
        <p:sp>
          <p:nvSpPr>
            <p:cNvPr id="230" name="Овал 2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Минус 2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2" name="Группа 231"/>
          <p:cNvGrpSpPr>
            <a:grpSpLocks noChangeAspect="1"/>
          </p:cNvGrpSpPr>
          <p:nvPr/>
        </p:nvGrpSpPr>
        <p:grpSpPr>
          <a:xfrm>
            <a:off x="2019144" y="2858329"/>
            <a:ext cx="207372" cy="207372"/>
            <a:chOff x="2826961" y="2665462"/>
            <a:chExt cx="914400" cy="914400"/>
          </a:xfrm>
        </p:grpSpPr>
        <p:sp>
          <p:nvSpPr>
            <p:cNvPr id="233" name="Овал 2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4" name="Минус 2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5" name="Группа 234"/>
          <p:cNvGrpSpPr>
            <a:grpSpLocks noChangeAspect="1"/>
          </p:cNvGrpSpPr>
          <p:nvPr/>
        </p:nvGrpSpPr>
        <p:grpSpPr>
          <a:xfrm>
            <a:off x="2263793" y="2709198"/>
            <a:ext cx="207372" cy="207372"/>
            <a:chOff x="2826961" y="2665462"/>
            <a:chExt cx="914400" cy="914400"/>
          </a:xfrm>
        </p:grpSpPr>
        <p:sp>
          <p:nvSpPr>
            <p:cNvPr id="236" name="Овал 2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Минус 2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8" name="Группа 237"/>
          <p:cNvGrpSpPr>
            <a:grpSpLocks noChangeAspect="1"/>
          </p:cNvGrpSpPr>
          <p:nvPr/>
        </p:nvGrpSpPr>
        <p:grpSpPr>
          <a:xfrm>
            <a:off x="2402984" y="2393429"/>
            <a:ext cx="207372" cy="207372"/>
            <a:chOff x="2826961" y="2665462"/>
            <a:chExt cx="914400" cy="914400"/>
          </a:xfrm>
        </p:grpSpPr>
        <p:sp>
          <p:nvSpPr>
            <p:cNvPr id="239" name="Овал 2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Минус 2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1" name="Группа 240"/>
          <p:cNvGrpSpPr>
            <a:grpSpLocks noChangeAspect="1"/>
          </p:cNvGrpSpPr>
          <p:nvPr/>
        </p:nvGrpSpPr>
        <p:grpSpPr>
          <a:xfrm>
            <a:off x="2202723" y="2982832"/>
            <a:ext cx="206910" cy="206910"/>
            <a:chOff x="1450504" y="2618606"/>
            <a:chExt cx="914400" cy="914400"/>
          </a:xfrm>
        </p:grpSpPr>
        <p:sp>
          <p:nvSpPr>
            <p:cNvPr id="242" name="Овал 24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Плюс 24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4" name="Группа 243"/>
          <p:cNvGrpSpPr>
            <a:grpSpLocks noChangeAspect="1"/>
          </p:cNvGrpSpPr>
          <p:nvPr/>
        </p:nvGrpSpPr>
        <p:grpSpPr>
          <a:xfrm>
            <a:off x="2665678" y="2598570"/>
            <a:ext cx="206910" cy="206910"/>
            <a:chOff x="1450504" y="2618606"/>
            <a:chExt cx="914400" cy="914400"/>
          </a:xfrm>
        </p:grpSpPr>
        <p:sp>
          <p:nvSpPr>
            <p:cNvPr id="245" name="Овал 24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6" name="Плюс 24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7" name="Группа 246"/>
          <p:cNvGrpSpPr>
            <a:grpSpLocks noChangeAspect="1"/>
          </p:cNvGrpSpPr>
          <p:nvPr/>
        </p:nvGrpSpPr>
        <p:grpSpPr>
          <a:xfrm>
            <a:off x="2526544" y="2885980"/>
            <a:ext cx="206910" cy="206910"/>
            <a:chOff x="1450504" y="2618606"/>
            <a:chExt cx="914400" cy="914400"/>
          </a:xfrm>
        </p:grpSpPr>
        <p:sp>
          <p:nvSpPr>
            <p:cNvPr id="248" name="Овал 24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Плюс 24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0" name="Группа 249"/>
          <p:cNvGrpSpPr>
            <a:grpSpLocks noChangeAspect="1"/>
          </p:cNvGrpSpPr>
          <p:nvPr/>
        </p:nvGrpSpPr>
        <p:grpSpPr>
          <a:xfrm>
            <a:off x="2169843" y="2413067"/>
            <a:ext cx="206910" cy="206910"/>
            <a:chOff x="1450504" y="2618606"/>
            <a:chExt cx="914400" cy="914400"/>
          </a:xfrm>
        </p:grpSpPr>
        <p:sp>
          <p:nvSpPr>
            <p:cNvPr id="251" name="Овал 25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люс 25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63" name="Прямая со стрелкой 262"/>
          <p:cNvCxnSpPr/>
          <p:nvPr/>
        </p:nvCxnSpPr>
        <p:spPr>
          <a:xfrm>
            <a:off x="1678572" y="843558"/>
            <a:ext cx="577198" cy="1549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6" name="Прямая со стрелкой 265"/>
          <p:cNvCxnSpPr/>
          <p:nvPr/>
        </p:nvCxnSpPr>
        <p:spPr>
          <a:xfrm flipH="1">
            <a:off x="2530581" y="843558"/>
            <a:ext cx="426131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8" name="TextBox 267"/>
          <p:cNvSpPr txBox="1"/>
          <p:nvPr/>
        </p:nvSpPr>
        <p:spPr>
          <a:xfrm>
            <a:off x="1200367" y="474226"/>
            <a:ext cx="953146" cy="36933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Катион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2483768" y="474226"/>
            <a:ext cx="865943" cy="36933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Анион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7" name="Рисунок 2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4054097" y="-1014248"/>
            <a:ext cx="5524914" cy="6368064"/>
          </a:xfrm>
          <a:prstGeom prst="rect">
            <a:avLst/>
          </a:prstGeom>
          <a:noFill/>
        </p:spPr>
      </p:pic>
      <p:sp>
        <p:nvSpPr>
          <p:cNvPr id="278" name="Объект 2"/>
          <p:cNvSpPr txBox="1">
            <a:spLocks/>
          </p:cNvSpPr>
          <p:nvPr/>
        </p:nvSpPr>
        <p:spPr>
          <a:xfrm>
            <a:off x="4942679" y="555526"/>
            <a:ext cx="3858894" cy="13989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Электролитическая диссоциация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это процесс расщепления полярных молекул  на ионы при растворении или расплаве электролитов.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9" name="Объект 2"/>
          <p:cNvSpPr txBox="1">
            <a:spLocks/>
          </p:cNvSpPr>
          <p:nvPr/>
        </p:nvSpPr>
        <p:spPr>
          <a:xfrm>
            <a:off x="5004048" y="1964884"/>
            <a:ext cx="3858894" cy="13989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Ионная проводимость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проводимость, возникающая в результате переноса электрического заряда ионами.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Объект 2"/>
          <p:cNvSpPr txBox="1">
            <a:spLocks/>
          </p:cNvSpPr>
          <p:nvPr/>
        </p:nvSpPr>
        <p:spPr>
          <a:xfrm>
            <a:off x="4942679" y="3147814"/>
            <a:ext cx="3858894" cy="1293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Электролиз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— это процесс выделения вещества на электроде в результате окислительно-восстановительных реакций.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1" name="Группа 28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8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419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2716E-6 L 0.0684 -3.82716E-6 " pathEditMode="relative" rAng="0" ptsTypes="AA">
                                      <p:cBhvr>
                                        <p:cTn id="43" dur="3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8025E-6 L 0.08368 -3.58025E-6 " pathEditMode="relative" rAng="0" ptsTypes="AA">
                                      <p:cBhvr>
                                        <p:cTn id="45" dur="3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0.11041 4.07407E-6 " pathEditMode="relative" rAng="0" ptsTypes="AA">
                                      <p:cBhvr>
                                        <p:cTn id="47" dur="4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23457E-7 L 0.12969 1.23457E-7 " pathEditMode="relative" rAng="0" ptsTypes="AA">
                                      <p:cBhvr>
                                        <p:cTn id="49" dur="5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-0.11059 -6.17284E-7 " pathEditMode="relative" rAng="0" ptsTypes="AA">
                                      <p:cBhvr>
                                        <p:cTn id="51" dur="4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8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185 L -0.06719 -0.00185 " pathEditMode="relative" rAng="0" ptsTypes="AA">
                                      <p:cBhvr>
                                        <p:cTn id="53" dur="3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8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6914E-6 L -0.07153 2.46914E-6 " pathEditMode="relative" rAng="0" ptsTypes="AA">
                                      <p:cBhvr>
                                        <p:cTn id="55" dur="3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6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35802E-6 L -0.1257 0.00278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5" y="12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  <p:bldP spid="268" grpId="1"/>
      <p:bldP spid="269" grpId="0"/>
      <p:bldP spid="269" grpId="1"/>
      <p:bldP spid="278" grpId="0"/>
      <p:bldP spid="279" grpId="0"/>
      <p:bldP spid="2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651304" cy="8572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Фарадея (закон электролиза)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56" y="963763"/>
            <a:ext cx="2444400" cy="3049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9370" y="4045009"/>
            <a:ext cx="22685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</a:rPr>
              <a:t>Майкл Фарадей</a:t>
            </a:r>
          </a:p>
          <a:p>
            <a:pPr algn="ctr"/>
            <a:r>
              <a:rPr lang="ru-RU" sz="2400" dirty="0">
                <a:latin typeface="Times New Roman" pitchFamily="18" charset="0"/>
              </a:rPr>
              <a:t>1791 — </a:t>
            </a:r>
            <a:r>
              <a:rPr lang="ru-RU" sz="2400" dirty="0" smtClean="0">
                <a:latin typeface="Times New Roman" pitchFamily="18" charset="0"/>
              </a:rPr>
              <a:t> 1867</a:t>
            </a:r>
            <a:endParaRPr lang="ru-RU" sz="2400" dirty="0">
              <a:latin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4128281" y="-448629"/>
            <a:ext cx="5246590" cy="6047265"/>
          </a:xfrm>
          <a:prstGeom prst="rect">
            <a:avLst/>
          </a:prstGeom>
          <a:noFill/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887715" y="1124939"/>
            <a:ext cx="3664498" cy="726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Масса вещества, выделившегося на электроде: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4922764" y="1838454"/>
                <a:ext cx="1216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=</m:t>
                          </m:r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𝑁</m:t>
                      </m:r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2764" y="1838454"/>
                <a:ext cx="1216936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333" r="-65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6156176" y="1682161"/>
                <a:ext cx="1106137" cy="656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𝑀</m:t>
                          </m:r>
                        </m:num>
                        <m:den>
                          <m:sSub>
                            <m:sSubPr>
                              <m:ctrlPr>
                                <a:rPr lang="ru-RU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1682161"/>
                <a:ext cx="1106137" cy="656205"/>
              </a:xfrm>
              <a:prstGeom prst="rect">
                <a:avLst/>
              </a:prstGeom>
              <a:blipFill rotWithShape="1">
                <a:blip r:embed="rId6"/>
                <a:stretch>
                  <a:fillRect r="-6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Прямоугольник 12"/>
              <p:cNvSpPr/>
              <p:nvPr/>
            </p:nvSpPr>
            <p:spPr>
              <a:xfrm>
                <a:off x="7380312" y="1724608"/>
                <a:ext cx="945579" cy="613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𝑞</m:t>
                          </m:r>
                        </m:num>
                        <m:den>
                          <m:sSub>
                            <m:sSubPr>
                              <m:ctrlPr>
                                <a:rPr lang="ru-RU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312" y="1724608"/>
                <a:ext cx="945579" cy="613758"/>
              </a:xfrm>
              <a:prstGeom prst="rect">
                <a:avLst/>
              </a:prstGeom>
              <a:blipFill rotWithShape="1">
                <a:blip r:embed="rId7"/>
                <a:stretch>
                  <a:fillRect r="-77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Прямоугольник 13"/>
              <p:cNvSpPr/>
              <p:nvPr/>
            </p:nvSpPr>
            <p:spPr>
              <a:xfrm>
                <a:off x="5569484" y="2427734"/>
                <a:ext cx="10187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𝑛𝑒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9484" y="2427734"/>
                <a:ext cx="1018740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197" r="-718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Прямоугольник 14"/>
              <p:cNvSpPr/>
              <p:nvPr/>
            </p:nvSpPr>
            <p:spPr>
              <a:xfrm>
                <a:off x="6923372" y="2433975"/>
                <a:ext cx="8561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cs typeface="Times New Roman" pitchFamily="18" charset="0"/>
                        </a:rPr>
                        <m:t>𝑞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𝐼𝑡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372" y="2433975"/>
                <a:ext cx="856132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197" r="-857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5948042" y="2851649"/>
                <a:ext cx="1522403" cy="656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𝑀</m:t>
                          </m:r>
                        </m:num>
                        <m:den>
                          <m:sSub>
                            <m:sSubPr>
                              <m:ctrlPr>
                                <a:rPr lang="ru-RU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𝐼𝑡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𝑛𝑒</m:t>
                          </m:r>
                        </m:den>
                      </m:f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042" y="2851649"/>
                <a:ext cx="1522403" cy="656205"/>
              </a:xfrm>
              <a:prstGeom prst="rect">
                <a:avLst/>
              </a:prstGeom>
              <a:blipFill rotWithShape="1">
                <a:blip r:embed="rId10"/>
                <a:stretch>
                  <a:fillRect r="-52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Прямоугольник 17"/>
              <p:cNvSpPr/>
              <p:nvPr/>
            </p:nvSpPr>
            <p:spPr>
              <a:xfrm>
                <a:off x="6193217" y="4002618"/>
                <a:ext cx="10534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𝑘𝐼𝑡</m:t>
                      </m:r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3217" y="4002618"/>
                <a:ext cx="1053494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8333" r="-6936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Объект 2"/>
          <p:cNvSpPr txBox="1">
            <a:spLocks/>
          </p:cNvSpPr>
          <p:nvPr/>
        </p:nvSpPr>
        <p:spPr>
          <a:xfrm>
            <a:off x="4860032" y="3507854"/>
            <a:ext cx="2279364" cy="4793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Закон электролиза: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43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651304" cy="8572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Фарадея (закон электролиза)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56" y="963763"/>
            <a:ext cx="2444400" cy="3049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9370" y="4045009"/>
            <a:ext cx="22685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</a:rPr>
              <a:t>Майкл Фарадей</a:t>
            </a:r>
          </a:p>
          <a:p>
            <a:pPr algn="ctr"/>
            <a:r>
              <a:rPr lang="ru-RU" sz="2400" dirty="0">
                <a:latin typeface="Times New Roman" pitchFamily="18" charset="0"/>
              </a:rPr>
              <a:t>1791 — </a:t>
            </a:r>
            <a:r>
              <a:rPr lang="ru-RU" sz="2400" dirty="0" smtClean="0">
                <a:latin typeface="Times New Roman" pitchFamily="18" charset="0"/>
              </a:rPr>
              <a:t> 1867</a:t>
            </a:r>
            <a:endParaRPr lang="ru-RU" sz="2400" dirty="0">
              <a:latin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4128281" y="-448629"/>
            <a:ext cx="5246590" cy="6047265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6157054" y="2283718"/>
                <a:ext cx="1189043" cy="656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𝑀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𝑒𝑛</m:t>
                          </m:r>
                          <m:sSub>
                            <m:sSubPr>
                              <m:ctrlPr>
                                <a:rPr lang="ru-RU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7054" y="2283718"/>
                <a:ext cx="1189043" cy="656205"/>
              </a:xfrm>
              <a:prstGeom prst="rect">
                <a:avLst/>
              </a:prstGeom>
              <a:blipFill rotWithShape="1">
                <a:blip r:embed="rId5"/>
                <a:stretch>
                  <a:fillRect r="-71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Прямоугольник 17"/>
              <p:cNvSpPr/>
              <p:nvPr/>
            </p:nvSpPr>
            <p:spPr>
              <a:xfrm>
                <a:off x="6193217" y="1554346"/>
                <a:ext cx="10534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𝑘𝐼𝑡</m:t>
                      </m:r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3217" y="1554346"/>
                <a:ext cx="1053494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693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Объект 2"/>
          <p:cNvSpPr txBox="1">
            <a:spLocks/>
          </p:cNvSpPr>
          <p:nvPr/>
        </p:nvSpPr>
        <p:spPr>
          <a:xfrm>
            <a:off x="4860032" y="1131590"/>
            <a:ext cx="2279364" cy="4793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Закон электролиза: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Объект 2"/>
              <p:cNvSpPr txBox="1">
                <a:spLocks/>
              </p:cNvSpPr>
              <p:nvPr/>
            </p:nvSpPr>
            <p:spPr>
              <a:xfrm>
                <a:off x="4860032" y="1923678"/>
                <a:ext cx="3731092" cy="5040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1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Э</m:t>
                      </m:r>
                      <m:r>
                        <m:rPr>
                          <m:nor/>
                        </m:rP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m:t>лектрохимический эквивалент</m:t>
                      </m:r>
                      <m:r>
                        <m:rPr>
                          <m:nor/>
                        </m:rPr>
                        <a:rPr lang="ru-RU" sz="1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:</m:t>
                      </m:r>
                    </m:oMath>
                  </m:oMathPara>
                </a14:m>
                <a:endParaRPr lang="ru-RU" sz="1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18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923678"/>
                <a:ext cx="3731092" cy="504056"/>
              </a:xfrm>
              <a:prstGeom prst="rect">
                <a:avLst/>
              </a:prstGeom>
              <a:blipFill rotWithShape="1">
                <a:blip r:embed="rId7"/>
                <a:stretch>
                  <a:fillRect l="-1307" t="-6098" r="-1961" b="-585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Прямоугольник 20"/>
              <p:cNvSpPr/>
              <p:nvPr/>
            </p:nvSpPr>
            <p:spPr>
              <a:xfrm>
                <a:off x="5524413" y="3003798"/>
                <a:ext cx="2454326" cy="567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𝐼𝑡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⇒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 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 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кг</m:t>
                              </m:r>
                            </m:num>
                            <m:den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Кл</m:t>
                              </m:r>
                            </m:den>
                          </m:f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4413" y="3003798"/>
                <a:ext cx="2454326" cy="567015"/>
              </a:xfrm>
              <a:prstGeom prst="rect">
                <a:avLst/>
              </a:prstGeom>
              <a:blipFill rotWithShape="1">
                <a:blip r:embed="rId8"/>
                <a:stretch>
                  <a:fillRect r="-29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Прямоугольник 21"/>
              <p:cNvSpPr/>
              <p:nvPr/>
            </p:nvSpPr>
            <p:spPr>
              <a:xfrm>
                <a:off x="5961779" y="3651870"/>
                <a:ext cx="1527598" cy="6580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𝑀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779" y="3651870"/>
                <a:ext cx="1527598" cy="658065"/>
              </a:xfrm>
              <a:prstGeom prst="rect">
                <a:avLst/>
              </a:prstGeom>
              <a:blipFill rotWithShape="1">
                <a:blip r:embed="rId9"/>
                <a:stretch>
                  <a:fillRect r="-47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550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3513139"/>
                  </p:ext>
                </p:extLst>
              </p:nvPr>
            </p:nvGraphicFramePr>
            <p:xfrm>
              <a:off x="5052392" y="447526"/>
              <a:ext cx="3480048" cy="37084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740024"/>
                    <a:gridCol w="1740024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Вещество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/>
                                  </a:rPr>
                                  <m:t>𝒌</m:t>
                                </m:r>
                                <m:r>
                                  <a:rPr lang="en-US" b="1" i="1" smtClean="0">
                                    <a:latin typeface="Cambria Math"/>
                                  </a:rPr>
                                  <m:t>, кг/</m:t>
                                </m:r>
                                <m:r>
                                  <a:rPr lang="ru-RU" b="1" i="1" smtClean="0">
                                    <a:latin typeface="Cambria Math"/>
                                  </a:rPr>
                                  <m:t>Кл</m:t>
                                </m:r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1,1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Золото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2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Алюминий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9,3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6,6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Никель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Кальций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2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2,9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Цинк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+mn-ea"/>
                                  </a:rPr>
                                  <m:t>3,4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Ртуть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3513139"/>
                  </p:ext>
                </p:extLst>
              </p:nvPr>
            </p:nvGraphicFramePr>
            <p:xfrm>
              <a:off x="5052392" y="447526"/>
              <a:ext cx="3480048" cy="3708400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740024"/>
                    <a:gridCol w="1740024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Вещество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8197" b="-9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108197" b="-8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Золото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208197" b="-7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Алюминий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308197" b="-6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408197" b="-5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Никель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516667" b="-431667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Кальций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606557" b="-3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706557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Цинк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806557" b="-1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Ртуть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702" t="-906557" b="-2459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259632" y="627534"/>
                <a:ext cx="1299265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𝑘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𝑀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627534"/>
                <a:ext cx="1299265" cy="718851"/>
              </a:xfrm>
              <a:prstGeom prst="rect">
                <a:avLst/>
              </a:prstGeom>
              <a:blipFill rotWithShape="1">
                <a:blip r:embed="rId4"/>
                <a:stretch>
                  <a:fillRect r="-70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88000" y="1491630"/>
                <a:ext cx="2586285" cy="619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𝑀</m:t>
                      </m:r>
                      <m:r>
                        <a:rPr lang="en-US" sz="2000" b="0" i="1" smtClean="0">
                          <a:latin typeface="Cambria Math"/>
                        </a:rPr>
                        <m:t>(</m:t>
                      </m:r>
                      <m:r>
                        <a:rPr lang="en-US" sz="2000" b="0" i="1" smtClean="0">
                          <a:latin typeface="Cambria Math"/>
                        </a:rPr>
                        <m:t>𝐴𝑔</m:t>
                      </m:r>
                      <m:r>
                        <a:rPr lang="en-US" sz="2000" b="0" i="1" smtClean="0">
                          <a:latin typeface="Cambria Math"/>
                        </a:rPr>
                        <m:t>)=0,108</m:t>
                      </m:r>
                      <m:f>
                        <m:fPr>
                          <m:ctrlPr>
                            <a:rPr lang="ru-RU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latin typeface="Cambria Math"/>
                            </a:rPr>
                            <m:t>кг</m:t>
                          </m:r>
                        </m:num>
                        <m:den>
                          <m:r>
                            <a:rPr lang="ru-RU" sz="2000" b="0" i="1" smtClean="0">
                              <a:latin typeface="Cambria Math"/>
                            </a:rPr>
                            <m:t>моль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1491630"/>
                <a:ext cx="2586285" cy="619721"/>
              </a:xfrm>
              <a:prstGeom prst="rect">
                <a:avLst/>
              </a:prstGeom>
              <a:blipFill rotWithShape="1">
                <a:blip r:embed="rId5"/>
                <a:stretch>
                  <a:fillRect r="-32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88000" y="2891720"/>
                <a:ext cx="30537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=6,02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23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моль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891720"/>
                <a:ext cx="3053721" cy="400110"/>
              </a:xfrm>
              <a:prstGeom prst="rect">
                <a:avLst/>
              </a:prstGeom>
              <a:blipFill rotWithShape="1">
                <a:blip r:embed="rId6"/>
                <a:stretch>
                  <a:fillRect t="-7576" r="-2794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Прямоугольник 12"/>
              <p:cNvSpPr/>
              <p:nvPr/>
            </p:nvSpPr>
            <p:spPr>
              <a:xfrm>
                <a:off x="288000" y="3467784"/>
                <a:ext cx="235378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𝑒</m:t>
                      </m:r>
                      <m:r>
                        <a:rPr lang="en-US" sz="2000" b="0" i="1" smtClean="0">
                          <a:latin typeface="Cambria Math"/>
                        </a:rPr>
                        <m:t>=1,6×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−19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Кл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3467784"/>
                <a:ext cx="2353785" cy="400110"/>
              </a:xfrm>
              <a:prstGeom prst="rect">
                <a:avLst/>
              </a:prstGeom>
              <a:blipFill rotWithShape="1">
                <a:blip r:embed="rId7"/>
                <a:stretch>
                  <a:fillRect t="-7692" r="-362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Прямоугольник 13"/>
              <p:cNvSpPr/>
              <p:nvPr/>
            </p:nvSpPr>
            <p:spPr>
              <a:xfrm>
                <a:off x="288000" y="2246409"/>
                <a:ext cx="14066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𝑛</m:t>
                      </m:r>
                      <m:r>
                        <a:rPr lang="en-US" sz="2000" b="0" i="1" smtClean="0">
                          <a:latin typeface="Cambria Math"/>
                        </a:rPr>
                        <m:t>(</m:t>
                      </m:r>
                      <m:r>
                        <a:rPr lang="en-US" sz="2000" b="0" i="1" smtClean="0">
                          <a:latin typeface="Cambria Math"/>
                        </a:rPr>
                        <m:t>𝐴𝑔</m:t>
                      </m:r>
                      <m:r>
                        <a:rPr lang="en-US" sz="2000" b="0" i="1" smtClean="0">
                          <a:latin typeface="Cambria Math"/>
                        </a:rPr>
                        <m:t>)=1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246409"/>
                <a:ext cx="1406667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7692" r="-6494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51520" y="4172928"/>
                <a:ext cx="6382453" cy="7030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𝑘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𝐴𝑔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0,108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1,6×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−19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6,02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23</m:t>
                              </m:r>
                            </m:sup>
                          </m:sSup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ru-RU" sz="2000" b="0" i="1" smtClean="0">
                          <a:latin typeface="Cambria Math"/>
                        </a:rPr>
                        <m:t>1</m:t>
                      </m:r>
                      <m:r>
                        <a:rPr lang="en-US" sz="2000" b="0" i="1" smtClean="0">
                          <a:latin typeface="Cambria Math"/>
                        </a:rPr>
                        <m:t>,1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−6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кг/Кл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172928"/>
                <a:ext cx="6382453" cy="703078"/>
              </a:xfrm>
              <a:prstGeom prst="rect">
                <a:avLst/>
              </a:prstGeom>
              <a:blipFill rotWithShape="1">
                <a:blip r:embed="rId9"/>
                <a:stretch>
                  <a:fillRect r="-10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3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Группа 60"/>
          <p:cNvGrpSpPr/>
          <p:nvPr/>
        </p:nvGrpSpPr>
        <p:grpSpPr>
          <a:xfrm>
            <a:off x="-446683" y="1796710"/>
            <a:ext cx="5633011" cy="2931165"/>
            <a:chOff x="-982800" y="1146129"/>
            <a:chExt cx="10813606" cy="5626913"/>
          </a:xfrm>
        </p:grpSpPr>
        <p:pic>
          <p:nvPicPr>
            <p:cNvPr id="62" name="Рисунок 6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689" b="-38284"/>
            <a:stretch/>
          </p:blipFill>
          <p:spPr>
            <a:xfrm>
              <a:off x="-982800" y="2571750"/>
              <a:ext cx="10813606" cy="4201292"/>
            </a:xfrm>
            <a:prstGeom prst="rect">
              <a:avLst/>
            </a:prstGeom>
          </p:spPr>
        </p:pic>
        <p:pic>
          <p:nvPicPr>
            <p:cNvPr id="63" name="Рисунок 62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2069"/>
            <a:stretch/>
          </p:blipFill>
          <p:spPr>
            <a:xfrm>
              <a:off x="-982800" y="1146129"/>
              <a:ext cx="10813606" cy="2911521"/>
            </a:xfrm>
            <a:prstGeom prst="rect">
              <a:avLst/>
            </a:prstGeom>
          </p:spPr>
        </p:pic>
        <p:pic>
          <p:nvPicPr>
            <p:cNvPr id="64" name="Рисунок 63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70" t="68103" r="36539" b="-2"/>
            <a:stretch/>
          </p:blipFill>
          <p:spPr>
            <a:xfrm>
              <a:off x="1544400" y="2139702"/>
              <a:ext cx="5871600" cy="4133377"/>
            </a:xfrm>
            <a:prstGeom prst="rect">
              <a:avLst/>
            </a:prstGeom>
          </p:spPr>
        </p:pic>
        <p:sp>
          <p:nvSpPr>
            <p:cNvPr id="65" name="Цилиндр 64"/>
            <p:cNvSpPr/>
            <p:nvPr/>
          </p:nvSpPr>
          <p:spPr>
            <a:xfrm>
              <a:off x="6084168" y="1635646"/>
              <a:ext cx="360040" cy="2152256"/>
            </a:xfrm>
            <a:prstGeom prst="can">
              <a:avLst/>
            </a:prstGeom>
            <a:gradFill>
              <a:gsLst>
                <a:gs pos="33000">
                  <a:schemeClr val="accent5">
                    <a:alpha val="96000"/>
                    <a:lumMod val="65000"/>
                  </a:schemeClr>
                </a:gs>
                <a:gs pos="75000">
                  <a:schemeClr val="accent5">
                    <a:lumMod val="60000"/>
                    <a:lumOff val="40000"/>
                    <a:alpha val="81000"/>
                  </a:schemeClr>
                </a:gs>
                <a:gs pos="83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Цилиндр 65"/>
            <p:cNvSpPr/>
            <p:nvPr/>
          </p:nvSpPr>
          <p:spPr>
            <a:xfrm>
              <a:off x="2411760" y="1635646"/>
              <a:ext cx="360040" cy="2152256"/>
            </a:xfrm>
            <a:prstGeom prst="can">
              <a:avLst/>
            </a:prstGeom>
            <a:gradFill>
              <a:gsLst>
                <a:gs pos="33000">
                  <a:schemeClr val="accent5">
                    <a:alpha val="96000"/>
                    <a:lumMod val="65000"/>
                  </a:schemeClr>
                </a:gs>
                <a:gs pos="75000">
                  <a:schemeClr val="accent5">
                    <a:lumMod val="60000"/>
                    <a:lumOff val="40000"/>
                    <a:alpha val="81000"/>
                  </a:schemeClr>
                </a:gs>
                <a:gs pos="83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Определение элементарного заряда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68678" y="3995641"/>
            <a:ext cx="996255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58613" y="1800340"/>
            <a:ext cx="86958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" name="Группа 6"/>
          <p:cNvGrpSpPr/>
          <p:nvPr/>
        </p:nvGrpSpPr>
        <p:grpSpPr>
          <a:xfrm>
            <a:off x="2093300" y="3904556"/>
            <a:ext cx="120958" cy="223711"/>
            <a:chOff x="5466009" y="4155926"/>
            <a:chExt cx="155736" cy="288032"/>
          </a:xfrm>
        </p:grpSpPr>
        <p:sp>
          <p:nvSpPr>
            <p:cNvPr id="8" name="Овал 7"/>
            <p:cNvSpPr/>
            <p:nvPr/>
          </p:nvSpPr>
          <p:spPr>
            <a:xfrm>
              <a:off x="5477729" y="4217368"/>
              <a:ext cx="144016" cy="14401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5466009" y="4155926"/>
              <a:ext cx="155736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9"/>
          <p:cNvGrpSpPr/>
          <p:nvPr/>
        </p:nvGrpSpPr>
        <p:grpSpPr>
          <a:xfrm>
            <a:off x="1557614" y="3903371"/>
            <a:ext cx="120958" cy="223711"/>
            <a:chOff x="4776304" y="4169560"/>
            <a:chExt cx="155736" cy="288032"/>
          </a:xfrm>
        </p:grpSpPr>
        <p:sp>
          <p:nvSpPr>
            <p:cNvPr id="11" name="Овал 10"/>
            <p:cNvSpPr/>
            <p:nvPr/>
          </p:nvSpPr>
          <p:spPr>
            <a:xfrm>
              <a:off x="4788024" y="4228178"/>
              <a:ext cx="144016" cy="14401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4776304" y="4169560"/>
              <a:ext cx="155736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люс 12"/>
          <p:cNvSpPr/>
          <p:nvPr/>
        </p:nvSpPr>
        <p:spPr>
          <a:xfrm>
            <a:off x="2048887" y="4133390"/>
            <a:ext cx="244891" cy="244891"/>
          </a:xfrm>
          <a:prstGeom prst="mathPl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1509159" y="4133391"/>
            <a:ext cx="244891" cy="244891"/>
          </a:xfrm>
          <a:prstGeom prst="mathMinus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1411023" y="1790376"/>
            <a:ext cx="4360" cy="28633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81544" y="1276772"/>
            <a:ext cx="794385" cy="36933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5615" y="1275606"/>
            <a:ext cx="710194" cy="36933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70150" y="1790376"/>
            <a:ext cx="0" cy="221836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221022" y="3995641"/>
            <a:ext cx="996255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3191211" y="3757942"/>
            <a:ext cx="1202405" cy="475399"/>
            <a:chOff x="971600" y="2967778"/>
            <a:chExt cx="1548118" cy="612084"/>
          </a:xfrm>
        </p:grpSpPr>
        <p:sp>
          <p:nvSpPr>
            <p:cNvPr id="21" name="Овал 20"/>
            <p:cNvSpPr/>
            <p:nvPr/>
          </p:nvSpPr>
          <p:spPr>
            <a:xfrm rot="2700000">
              <a:off x="1439636" y="2967778"/>
              <a:ext cx="612084" cy="612084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971600" y="2967778"/>
              <a:ext cx="1548118" cy="612084"/>
              <a:chOff x="971600" y="2967778"/>
              <a:chExt cx="1548118" cy="612084"/>
            </a:xfrm>
          </p:grpSpPr>
          <p:cxnSp>
            <p:nvCxnSpPr>
              <p:cNvPr id="23" name="Прямая соединительная линия 22"/>
              <p:cNvCxnSpPr>
                <a:stCxn id="21" idx="0"/>
                <a:endCxn id="21" idx="4"/>
              </p:cNvCxnSpPr>
              <p:nvPr/>
            </p:nvCxnSpPr>
            <p:spPr>
              <a:xfrm rot="2700000">
                <a:off x="1745678" y="2967778"/>
                <a:ext cx="0" cy="61208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>
                <a:stCxn id="21" idx="2"/>
                <a:endCxn id="21" idx="6"/>
              </p:cNvCxnSpPr>
              <p:nvPr/>
            </p:nvCxnSpPr>
            <p:spPr>
              <a:xfrm rot="2700000">
                <a:off x="1439636" y="3273820"/>
                <a:ext cx="612084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>
                <a:stCxn id="21" idx="7"/>
              </p:cNvCxnSpPr>
              <p:nvPr/>
            </p:nvCxnSpPr>
            <p:spPr>
              <a:xfrm>
                <a:off x="2051718" y="3273820"/>
                <a:ext cx="468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>
                <a:stCxn id="21" idx="3"/>
              </p:cNvCxnSpPr>
              <p:nvPr/>
            </p:nvCxnSpPr>
            <p:spPr>
              <a:xfrm flipH="1">
                <a:off x="971600" y="3273820"/>
                <a:ext cx="468037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" name="Прямая соединительная линия 30"/>
          <p:cNvCxnSpPr/>
          <p:nvPr/>
        </p:nvCxnSpPr>
        <p:spPr>
          <a:xfrm>
            <a:off x="4378056" y="1800340"/>
            <a:ext cx="0" cy="220840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332323" y="1800720"/>
            <a:ext cx="1059713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340712" y="1796710"/>
            <a:ext cx="4360" cy="28633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4" name="Группа 33"/>
          <p:cNvGrpSpPr>
            <a:grpSpLocks noChangeAspect="1"/>
          </p:cNvGrpSpPr>
          <p:nvPr/>
        </p:nvGrpSpPr>
        <p:grpSpPr>
          <a:xfrm>
            <a:off x="1769741" y="2820052"/>
            <a:ext cx="207372" cy="207372"/>
            <a:chOff x="2826961" y="2665462"/>
            <a:chExt cx="914400" cy="914400"/>
          </a:xfrm>
        </p:grpSpPr>
        <p:sp>
          <p:nvSpPr>
            <p:cNvPr id="35" name="Овал 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Минус 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>
            <a:grpSpLocks noChangeAspect="1"/>
          </p:cNvGrpSpPr>
          <p:nvPr/>
        </p:nvGrpSpPr>
        <p:grpSpPr>
          <a:xfrm>
            <a:off x="2019144" y="2858329"/>
            <a:ext cx="207372" cy="207372"/>
            <a:chOff x="2826961" y="2665462"/>
            <a:chExt cx="914400" cy="914400"/>
          </a:xfrm>
        </p:grpSpPr>
        <p:sp>
          <p:nvSpPr>
            <p:cNvPr id="38" name="Овал 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Минус 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/>
          <p:cNvGrpSpPr>
            <a:grpSpLocks noChangeAspect="1"/>
          </p:cNvGrpSpPr>
          <p:nvPr/>
        </p:nvGrpSpPr>
        <p:grpSpPr>
          <a:xfrm>
            <a:off x="2263793" y="2709198"/>
            <a:ext cx="207372" cy="207372"/>
            <a:chOff x="2826961" y="2665462"/>
            <a:chExt cx="914400" cy="914400"/>
          </a:xfrm>
        </p:grpSpPr>
        <p:sp>
          <p:nvSpPr>
            <p:cNvPr id="41" name="Овал 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Минус 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2402984" y="2393429"/>
            <a:ext cx="207372" cy="207372"/>
            <a:chOff x="2826961" y="2665462"/>
            <a:chExt cx="914400" cy="914400"/>
          </a:xfrm>
        </p:grpSpPr>
        <p:sp>
          <p:nvSpPr>
            <p:cNvPr id="44" name="Овал 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Минус 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>
            <a:grpSpLocks noChangeAspect="1"/>
          </p:cNvGrpSpPr>
          <p:nvPr/>
        </p:nvGrpSpPr>
        <p:grpSpPr>
          <a:xfrm>
            <a:off x="2202723" y="2982832"/>
            <a:ext cx="206910" cy="206910"/>
            <a:chOff x="1450504" y="2618606"/>
            <a:chExt cx="914400" cy="914400"/>
          </a:xfrm>
        </p:grpSpPr>
        <p:sp>
          <p:nvSpPr>
            <p:cNvPr id="47" name="Овал 4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люс 4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" name="Группа 48"/>
          <p:cNvGrpSpPr>
            <a:grpSpLocks noChangeAspect="1"/>
          </p:cNvGrpSpPr>
          <p:nvPr/>
        </p:nvGrpSpPr>
        <p:grpSpPr>
          <a:xfrm>
            <a:off x="2665678" y="2598570"/>
            <a:ext cx="206910" cy="206910"/>
            <a:chOff x="1450504" y="2618606"/>
            <a:chExt cx="914400" cy="914400"/>
          </a:xfrm>
        </p:grpSpPr>
        <p:sp>
          <p:nvSpPr>
            <p:cNvPr id="50" name="Овал 4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люс 5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>
            <a:off x="2526544" y="2885980"/>
            <a:ext cx="206910" cy="206910"/>
            <a:chOff x="1450504" y="2618606"/>
            <a:chExt cx="914400" cy="914400"/>
          </a:xfrm>
        </p:grpSpPr>
        <p:sp>
          <p:nvSpPr>
            <p:cNvPr id="53" name="Овал 5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люс 5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54"/>
          <p:cNvGrpSpPr>
            <a:grpSpLocks noChangeAspect="1"/>
          </p:cNvGrpSpPr>
          <p:nvPr/>
        </p:nvGrpSpPr>
        <p:grpSpPr>
          <a:xfrm>
            <a:off x="2169843" y="2413067"/>
            <a:ext cx="206910" cy="206910"/>
            <a:chOff x="1450504" y="2618606"/>
            <a:chExt cx="914400" cy="914400"/>
          </a:xfrm>
        </p:grpSpPr>
        <p:sp>
          <p:nvSpPr>
            <p:cNvPr id="56" name="Овал 5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люс 5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7" name="Овал 66"/>
          <p:cNvSpPr/>
          <p:nvPr/>
        </p:nvSpPr>
        <p:spPr>
          <a:xfrm>
            <a:off x="3510910" y="3714124"/>
            <a:ext cx="563035" cy="5630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А</a:t>
            </a:r>
            <a:endParaRPr lang="ru-RU" sz="3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Прямоугольник 67"/>
              <p:cNvSpPr/>
              <p:nvPr/>
            </p:nvSpPr>
            <p:spPr>
              <a:xfrm>
                <a:off x="5957492" y="1532720"/>
                <a:ext cx="1818255" cy="781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  <a:cs typeface="Times New Roman" pitchFamily="18" charset="0"/>
                        </a:rPr>
                        <m:t>𝑚</m:t>
                      </m:r>
                      <m:r>
                        <a:rPr lang="en-US" sz="22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  <a:cs typeface="Times New Roman" pitchFamily="18" charset="0"/>
                            </a:rPr>
                            <m:t>𝑀</m:t>
                          </m:r>
                        </m:num>
                        <m:den>
                          <m:sSub>
                            <m:sSubPr>
                              <m:ctrlPr>
                                <a:rPr lang="ru-RU" sz="220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/>
                                  <a:cs typeface="Times New Roman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  <m:r>
                        <a:rPr lang="en-US" sz="22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𝐼𝑡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𝑛𝑒</m:t>
                          </m:r>
                        </m:den>
                      </m:f>
                    </m:oMath>
                  </m:oMathPara>
                </a14:m>
                <a:endParaRPr lang="ru-RU" sz="2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68" name="Прямоугольник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7492" y="1532720"/>
                <a:ext cx="1818255" cy="781561"/>
              </a:xfrm>
              <a:prstGeom prst="rect">
                <a:avLst/>
              </a:prstGeom>
              <a:blipFill rotWithShape="1">
                <a:blip r:embed="rId5"/>
                <a:stretch>
                  <a:fillRect r="-60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Прямоугольник 68"/>
              <p:cNvSpPr/>
              <p:nvPr/>
            </p:nvSpPr>
            <p:spPr>
              <a:xfrm>
                <a:off x="5958000" y="3104387"/>
                <a:ext cx="1470146" cy="781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  <a:cs typeface="Times New Roman" pitchFamily="18" charset="0"/>
                        </a:rPr>
                        <m:t>𝑒</m:t>
                      </m:r>
                      <m:r>
                        <a:rPr lang="en-US" sz="22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  <a:cs typeface="Times New Roman" pitchFamily="18" charset="0"/>
                            </a:rPr>
                            <m:t>𝑀</m:t>
                          </m:r>
                          <m:r>
                            <a:rPr lang="en-US" sz="2200" b="0" i="1" smtClean="0">
                              <a:latin typeface="Cambria Math"/>
                              <a:cs typeface="Times New Roman" pitchFamily="18" charset="0"/>
                            </a:rPr>
                            <m:t>𝑚𝐼𝑡</m:t>
                          </m:r>
                        </m:num>
                        <m:den>
                          <m:sSub>
                            <m:sSubPr>
                              <m:ctrlPr>
                                <a:rPr lang="ru-RU" sz="220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/>
                                  <a:cs typeface="Times New Roman" pitchFamily="18" charset="0"/>
                                </a:rPr>
                                <m:t>𝑛</m:t>
                              </m:r>
                              <m:r>
                                <a:rPr lang="en-US" sz="2200" b="0" i="1" smtClean="0">
                                  <a:latin typeface="Cambria Math"/>
                                  <a:cs typeface="Times New Roman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  <a:cs typeface="Times New Roman" pitchFamily="18" charset="0"/>
                                </a:rPr>
                                <m:t>𝐴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69" name="Прямоугольник 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000" y="3104387"/>
                <a:ext cx="1470146" cy="781561"/>
              </a:xfrm>
              <a:prstGeom prst="rect">
                <a:avLst/>
              </a:prstGeom>
              <a:blipFill rotWithShape="1">
                <a:blip r:embed="rId6"/>
                <a:stretch>
                  <a:fillRect r="-74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879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2716E-6 L 0.0684 -3.82716E-6 " pathEditMode="relative" rAng="0" ptsTypes="AA">
                                      <p:cBhvr>
                                        <p:cTn id="6" dur="3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8025E-6 L 0.08368 -3.58025E-6 " pathEditMode="relative" rAng="0" ptsTypes="AA">
                                      <p:cBhvr>
                                        <p:cTn id="8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0.11041 4.07407E-6 " pathEditMode="relative" rAng="0" ptsTypes="AA">
                                      <p:cBhvr>
                                        <p:cTn id="10" dur="4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23457E-7 L 0.12969 1.23457E-7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-0.11059 -6.17284E-7 " pathEditMode="relative" rAng="0" ptsTypes="AA">
                                      <p:cBhvr>
                                        <p:cTn id="14" dur="4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185 L -0.06719 -0.00185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6914E-6 L -0.07153 2.46914E-6 " pathEditMode="relative" rAng="0" ptsTypes="AA">
                                      <p:cBhvr>
                                        <p:cTn id="18" dur="3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35802E-6 L -0.1257 0.00278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5" y="1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Применение электролиза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1"/>
          <a:stretch/>
        </p:blipFill>
        <p:spPr>
          <a:xfrm>
            <a:off x="4788024" y="1347614"/>
            <a:ext cx="3958944" cy="30037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3" r="3813"/>
          <a:stretch/>
        </p:blipFill>
        <p:spPr>
          <a:xfrm>
            <a:off x="394059" y="1347614"/>
            <a:ext cx="3961917" cy="3003798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817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5487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электроде выделилось 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мг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меди, при прохождении через электролит тока силой 300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мА.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Найдите время, в течение которого протекал ток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21"/>
          <p:cNvSpPr/>
          <p:nvPr/>
        </p:nvSpPr>
        <p:spPr>
          <a:xfrm>
            <a:off x="251520" y="1212755"/>
            <a:ext cx="213001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anose="02020603050405020304" pitchFamily="18" charset="0"/>
              </a:rPr>
              <a:t>Дано: </a:t>
            </a:r>
            <a:endParaRPr lang="en-CA" sz="2100" dirty="0" smtClean="0">
              <a:latin typeface="Cambria Math" panose="02040503050406030204" pitchFamily="18" charset="0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1840881" y="1520061"/>
            <a:ext cx="0" cy="177176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42"/>
          <p:cNvCxnSpPr/>
          <p:nvPr/>
        </p:nvCxnSpPr>
        <p:spPr>
          <a:xfrm flipH="1">
            <a:off x="323530" y="2830165"/>
            <a:ext cx="15173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454503" y="2830165"/>
                <a:ext cx="798808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100" b="0" i="1" smtClean="0">
                        <a:solidFill>
                          <a:schemeClr val="tx1"/>
                        </a:solidFill>
                        <a:latin typeface="Cambria Math"/>
                      </a:rPr>
                      <m:t>𝑡</m:t>
                    </m:r>
                    <m:r>
                      <a:rPr lang="en-US" sz="2100" b="0" i="1" smtClean="0">
                        <a:solidFill>
                          <a:schemeClr val="tx1"/>
                        </a:solidFill>
                        <a:latin typeface="Cambria Math"/>
                      </a:rPr>
                      <m:t> − ?</m:t>
                    </m:r>
                  </m:oMath>
                </a14:m>
                <a:r>
                  <a:rPr lang="ru-RU" sz="210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endParaRPr lang="ru-RU" sz="21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03" y="2830165"/>
                <a:ext cx="798808" cy="415498"/>
              </a:xfrm>
              <a:prstGeom prst="rect">
                <a:avLst/>
              </a:prstGeom>
              <a:blipFill rotWithShape="1">
                <a:blip r:embed="rId2"/>
                <a:stretch>
                  <a:fillRect t="-10294" r="-16031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299362" y="1602992"/>
                <a:ext cx="1337609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 мг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1602992"/>
                <a:ext cx="1337609" cy="415498"/>
              </a:xfrm>
              <a:prstGeom prst="rect">
                <a:avLst/>
              </a:prstGeom>
              <a:blipFill rotWithShape="1">
                <a:blip r:embed="rId3"/>
                <a:stretch>
                  <a:fillRect t="-8824" r="-7273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299362" y="1991886"/>
                <a:ext cx="566630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i="1" smtClean="0">
                          <a:latin typeface="Cambria Math"/>
                          <a:ea typeface="Cambria Math"/>
                        </a:rPr>
                        <m:t>𝐶</m:t>
                      </m:r>
                      <m:r>
                        <a:rPr lang="en-US" sz="2100" b="0" i="1" smtClean="0">
                          <a:latin typeface="Cambria Math"/>
                          <a:ea typeface="Cambria Math"/>
                        </a:rPr>
                        <m:t>𝑢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1991886"/>
                <a:ext cx="566630" cy="415498"/>
              </a:xfrm>
              <a:prstGeom prst="rect">
                <a:avLst/>
              </a:prstGeom>
              <a:blipFill rotWithShape="1">
                <a:blip r:embed="rId4"/>
                <a:stretch>
                  <a:fillRect t="-8824" r="-18280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3443801" y="195486"/>
                <a:ext cx="83548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/>
                        </a:rPr>
                        <m:t>2 мг</m:t>
                      </m:r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3801" y="195486"/>
                <a:ext cx="835485" cy="461665"/>
              </a:xfrm>
              <a:prstGeom prst="rect">
                <a:avLst/>
              </a:prstGeom>
              <a:blipFill rotWithShape="1">
                <a:blip r:embed="rId5"/>
                <a:stretch>
                  <a:fillRect t="-10526" r="-14599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121470" y="483518"/>
                <a:ext cx="1229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300</m:t>
                      </m:r>
                      <m:r>
                        <a:rPr lang="ru-RU" sz="2400" b="0" i="1" smtClean="0">
                          <a:latin typeface="Cambria Math"/>
                        </a:rPr>
                        <m:t> мА</m:t>
                      </m:r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470" y="483518"/>
                <a:ext cx="1229824" cy="461665"/>
              </a:xfrm>
              <a:prstGeom prst="rect">
                <a:avLst/>
              </a:prstGeom>
              <a:blipFill rotWithShape="1">
                <a:blip r:embed="rId6"/>
                <a:stretch>
                  <a:fillRect t="-10526" r="-1039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299362" y="2340917"/>
                <a:ext cx="1564339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𝐼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300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мА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62" y="2340917"/>
                <a:ext cx="1564339" cy="415498"/>
              </a:xfrm>
              <a:prstGeom prst="rect">
                <a:avLst/>
              </a:prstGeom>
              <a:blipFill rotWithShape="1">
                <a:blip r:embed="rId7"/>
                <a:stretch>
                  <a:fillRect t="-8824" r="-6226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Прямоугольник 21"/>
          <p:cNvSpPr/>
          <p:nvPr/>
        </p:nvSpPr>
        <p:spPr>
          <a:xfrm>
            <a:off x="2291074" y="1185226"/>
            <a:ext cx="6532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anose="02020603050405020304" pitchFamily="18" charset="0"/>
              </a:rPr>
              <a:t>СИ</a:t>
            </a:r>
            <a:endParaRPr lang="en-CA" sz="2100" dirty="0" smtClean="0">
              <a:latin typeface="Cambria Math" panose="02040503050406030204" pitchFamily="18" charset="0"/>
            </a:endParaRPr>
          </a:p>
        </p:txBody>
      </p:sp>
      <p:cxnSp>
        <p:nvCxnSpPr>
          <p:cNvPr id="19" name="Straight Connector 22"/>
          <p:cNvCxnSpPr/>
          <p:nvPr/>
        </p:nvCxnSpPr>
        <p:spPr>
          <a:xfrm>
            <a:off x="3275856" y="1519200"/>
            <a:ext cx="0" cy="177176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Прямоугольник 19"/>
              <p:cNvSpPr/>
              <p:nvPr/>
            </p:nvSpPr>
            <p:spPr>
              <a:xfrm>
                <a:off x="1763688" y="1600724"/>
                <a:ext cx="1597873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21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−6</m:t>
                          </m:r>
                        </m:sup>
                      </m:sSup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кг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1600724"/>
                <a:ext cx="1597873" cy="415498"/>
              </a:xfrm>
              <a:prstGeom prst="rect">
                <a:avLst/>
              </a:prstGeom>
              <a:blipFill rotWithShape="1">
                <a:blip r:embed="rId8"/>
                <a:stretch>
                  <a:fillRect t="-8824" r="-6489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Прямоугольник 20"/>
              <p:cNvSpPr/>
              <p:nvPr/>
            </p:nvSpPr>
            <p:spPr>
              <a:xfrm>
                <a:off x="2204770" y="2340917"/>
                <a:ext cx="825867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0,3 А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4770" y="2340917"/>
                <a:ext cx="825867" cy="415498"/>
              </a:xfrm>
              <a:prstGeom prst="rect">
                <a:avLst/>
              </a:prstGeom>
              <a:blipFill rotWithShape="1">
                <a:blip r:embed="rId9"/>
                <a:stretch>
                  <a:fillRect t="-8824" r="-12593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9" name="Группа 98"/>
          <p:cNvGrpSpPr/>
          <p:nvPr/>
        </p:nvGrpSpPr>
        <p:grpSpPr>
          <a:xfrm>
            <a:off x="5612043" y="1193140"/>
            <a:ext cx="3628714" cy="2302469"/>
            <a:chOff x="5612043" y="1193140"/>
            <a:chExt cx="3628714" cy="2302469"/>
          </a:xfrm>
        </p:grpSpPr>
        <p:sp>
          <p:nvSpPr>
            <p:cNvPr id="39" name="TextBox 38"/>
            <p:cNvSpPr txBox="1"/>
            <p:nvPr/>
          </p:nvSpPr>
          <p:spPr>
            <a:xfrm>
              <a:off x="6372200" y="1194306"/>
              <a:ext cx="794385" cy="369332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Катод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50238" y="1193140"/>
              <a:ext cx="710194" cy="369332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Анод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5612043" y="1600724"/>
              <a:ext cx="3628714" cy="1892299"/>
              <a:chOff x="3403485" y="1646360"/>
              <a:chExt cx="5633011" cy="2937499"/>
            </a:xfrm>
          </p:grpSpPr>
          <p:grpSp>
            <p:nvGrpSpPr>
              <p:cNvPr id="22" name="Группа 21"/>
              <p:cNvGrpSpPr/>
              <p:nvPr/>
            </p:nvGrpSpPr>
            <p:grpSpPr>
              <a:xfrm>
                <a:off x="3403485" y="1652694"/>
                <a:ext cx="5633011" cy="2931165"/>
                <a:chOff x="-982800" y="1146129"/>
                <a:chExt cx="10813606" cy="5626913"/>
              </a:xfrm>
            </p:grpSpPr>
            <p:pic>
              <p:nvPicPr>
                <p:cNvPr id="23" name="Рисунок 22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4689" b="-38284"/>
                <a:stretch/>
              </p:blipFill>
              <p:spPr>
                <a:xfrm>
                  <a:off x="-982800" y="2571750"/>
                  <a:ext cx="10813606" cy="4201292"/>
                </a:xfrm>
                <a:prstGeom prst="rect">
                  <a:avLst/>
                </a:prstGeom>
              </p:spPr>
            </p:pic>
            <p:pic>
              <p:nvPicPr>
                <p:cNvPr id="24" name="Рисунок 23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-1" b="42069"/>
                <a:stretch/>
              </p:blipFill>
              <p:spPr>
                <a:xfrm>
                  <a:off x="-982800" y="1146129"/>
                  <a:ext cx="10813606" cy="2911521"/>
                </a:xfrm>
                <a:prstGeom prst="rect">
                  <a:avLst/>
                </a:prstGeom>
              </p:spPr>
            </p:pic>
            <p:pic>
              <p:nvPicPr>
                <p:cNvPr id="25" name="Рисунок 24"/>
                <p:cNvPicPr preferRelativeResize="0">
                  <a:picLocks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9370" t="68103" r="36539" b="-2"/>
                <a:stretch/>
              </p:blipFill>
              <p:spPr>
                <a:xfrm>
                  <a:off x="1544400" y="2139702"/>
                  <a:ext cx="5871600" cy="4133377"/>
                </a:xfrm>
                <a:prstGeom prst="rect">
                  <a:avLst/>
                </a:prstGeom>
              </p:spPr>
            </p:pic>
            <p:sp>
              <p:nvSpPr>
                <p:cNvPr id="26" name="Цилиндр 25"/>
                <p:cNvSpPr/>
                <p:nvPr/>
              </p:nvSpPr>
              <p:spPr>
                <a:xfrm>
                  <a:off x="6084168" y="1635646"/>
                  <a:ext cx="360040" cy="2152256"/>
                </a:xfrm>
                <a:prstGeom prst="can">
                  <a:avLst/>
                </a:prstGeom>
                <a:gradFill>
                  <a:gsLst>
                    <a:gs pos="33000">
                      <a:schemeClr val="accent5">
                        <a:alpha val="96000"/>
                        <a:lumMod val="65000"/>
                      </a:schemeClr>
                    </a:gs>
                    <a:gs pos="75000">
                      <a:schemeClr val="accent5">
                        <a:lumMod val="60000"/>
                        <a:lumOff val="40000"/>
                        <a:alpha val="81000"/>
                      </a:schemeClr>
                    </a:gs>
                    <a:gs pos="83000">
                      <a:schemeClr val="accent1">
                        <a:shade val="94000"/>
                        <a:satMod val="135000"/>
                      </a:schemeClr>
                    </a:gs>
                  </a:gsLst>
                </a:gradFill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Цилиндр 26"/>
                <p:cNvSpPr/>
                <p:nvPr/>
              </p:nvSpPr>
              <p:spPr>
                <a:xfrm>
                  <a:off x="2411760" y="1635646"/>
                  <a:ext cx="360040" cy="2152256"/>
                </a:xfrm>
                <a:prstGeom prst="can">
                  <a:avLst/>
                </a:prstGeom>
                <a:gradFill>
                  <a:gsLst>
                    <a:gs pos="33000">
                      <a:schemeClr val="accent5">
                        <a:alpha val="96000"/>
                        <a:lumMod val="65000"/>
                      </a:schemeClr>
                    </a:gs>
                    <a:gs pos="75000">
                      <a:schemeClr val="accent5">
                        <a:lumMod val="60000"/>
                        <a:lumOff val="40000"/>
                        <a:alpha val="81000"/>
                      </a:schemeClr>
                    </a:gs>
                    <a:gs pos="83000">
                      <a:schemeClr val="accent1">
                        <a:shade val="94000"/>
                        <a:satMod val="135000"/>
                      </a:schemeClr>
                    </a:gs>
                  </a:gsLst>
                </a:gradFill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cxnSp>
            <p:nvCxnSpPr>
              <p:cNvPr id="28" name="Прямая соединительная линия 27"/>
              <p:cNvCxnSpPr/>
              <p:nvPr/>
            </p:nvCxnSpPr>
            <p:spPr>
              <a:xfrm flipH="1">
                <a:off x="4418846" y="3851625"/>
                <a:ext cx="996255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flipH="1">
                <a:off x="4408781" y="1656324"/>
                <a:ext cx="869580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30" name="Группа 29"/>
              <p:cNvGrpSpPr/>
              <p:nvPr/>
            </p:nvGrpSpPr>
            <p:grpSpPr>
              <a:xfrm>
                <a:off x="5943468" y="3760540"/>
                <a:ext cx="120958" cy="223711"/>
                <a:chOff x="5466009" y="4155926"/>
                <a:chExt cx="155736" cy="288032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5477729" y="4217368"/>
                  <a:ext cx="144016" cy="14401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flipH="1">
                  <a:off x="5466009" y="4155926"/>
                  <a:ext cx="155736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5407782" y="3759355"/>
                <a:ext cx="120958" cy="223711"/>
                <a:chOff x="4776304" y="4169560"/>
                <a:chExt cx="155736" cy="288032"/>
              </a:xfrm>
            </p:grpSpPr>
            <p:sp>
              <p:nvSpPr>
                <p:cNvPr id="34" name="Овал 33"/>
                <p:cNvSpPr/>
                <p:nvPr/>
              </p:nvSpPr>
              <p:spPr>
                <a:xfrm>
                  <a:off x="4788024" y="4228178"/>
                  <a:ext cx="144016" cy="144016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flipH="1">
                  <a:off x="4776304" y="4169560"/>
                  <a:ext cx="155736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Плюс 35"/>
              <p:cNvSpPr/>
              <p:nvPr/>
            </p:nvSpPr>
            <p:spPr>
              <a:xfrm>
                <a:off x="5899055" y="3989374"/>
                <a:ext cx="244891" cy="244891"/>
              </a:xfrm>
              <a:prstGeom prst="mathPlus">
                <a:avLst/>
              </a:prstGeom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Минус 36"/>
              <p:cNvSpPr/>
              <p:nvPr/>
            </p:nvSpPr>
            <p:spPr>
              <a:xfrm>
                <a:off x="5359327" y="3989375"/>
                <a:ext cx="244891" cy="244891"/>
              </a:xfrm>
              <a:prstGeom prst="mathMinus">
                <a:avLst/>
              </a:prstGeom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 flipH="1">
                <a:off x="5261191" y="1646360"/>
                <a:ext cx="4360" cy="286339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420318" y="1646360"/>
                <a:ext cx="0" cy="221836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6071191" y="3851625"/>
                <a:ext cx="2171013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8228224" y="1656324"/>
                <a:ext cx="0" cy="2208401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flipH="1">
                <a:off x="7182491" y="1656704"/>
                <a:ext cx="1059713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>
                <a:off x="7190880" y="1652694"/>
                <a:ext cx="4360" cy="286339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 стрелкой 79"/>
              <p:cNvCxnSpPr/>
              <p:nvPr/>
            </p:nvCxnSpPr>
            <p:spPr>
              <a:xfrm flipV="1">
                <a:off x="7380312" y="3851625"/>
                <a:ext cx="16312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4" name="Прямоугольник 83"/>
                <p:cNvSpPr/>
                <p:nvPr/>
              </p:nvSpPr>
              <p:spPr>
                <a:xfrm>
                  <a:off x="7789798" y="3033944"/>
                  <a:ext cx="380361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𝐼</m:t>
                        </m:r>
                      </m:oMath>
                    </m:oMathPara>
                  </a14:m>
                  <a:endParaRPr lang="ru-RU" sz="2400" dirty="0"/>
                </a:p>
              </p:txBody>
            </p:sp>
          </mc:Choice>
          <mc:Fallback>
            <p:sp>
              <p:nvSpPr>
                <p:cNvPr id="84" name="Прямоугольник 8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9798" y="3033944"/>
                  <a:ext cx="380361" cy="4616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t="-10667" r="-33871" b="-3066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6" name="Прямая соединительная линия 95"/>
            <p:cNvCxnSpPr/>
            <p:nvPr/>
          </p:nvCxnSpPr>
          <p:spPr>
            <a:xfrm>
              <a:off x="6858485" y="1978977"/>
              <a:ext cx="0" cy="487481"/>
            </a:xfrm>
            <a:prstGeom prst="line">
              <a:avLst/>
            </a:prstGeom>
            <a:ln>
              <a:solidFill>
                <a:srgbClr val="B05408"/>
              </a:solidFill>
              <a:prstDash val="sysDot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TextBox 99"/>
              <p:cNvSpPr txBox="1"/>
              <p:nvPr/>
            </p:nvSpPr>
            <p:spPr>
              <a:xfrm>
                <a:off x="3380071" y="1485203"/>
                <a:ext cx="1191929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𝑚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r>
                        <a:rPr lang="en-US" sz="2100" b="0" i="1" smtClean="0">
                          <a:latin typeface="Cambria Math"/>
                        </a:rPr>
                        <m:t>𝑘𝐼𝑡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071" y="1485203"/>
                <a:ext cx="1191929" cy="415498"/>
              </a:xfrm>
              <a:prstGeom prst="rect">
                <a:avLst/>
              </a:prstGeom>
              <a:blipFill rotWithShape="1">
                <a:blip r:embed="rId13"/>
                <a:stretch>
                  <a:fillRect t="-8824" r="-8673" b="-27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" name="TextBox 103"/>
              <p:cNvSpPr txBox="1"/>
              <p:nvPr/>
            </p:nvSpPr>
            <p:spPr>
              <a:xfrm>
                <a:off x="3380400" y="1925996"/>
                <a:ext cx="969817" cy="645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𝑡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𝑘𝐼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1925996"/>
                <a:ext cx="969817" cy="645754"/>
              </a:xfrm>
              <a:prstGeom prst="rect">
                <a:avLst/>
              </a:prstGeom>
              <a:blipFill rotWithShape="1">
                <a:blip r:embed="rId14"/>
                <a:stretch>
                  <a:fillRect r="-10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" name="TextBox 104"/>
              <p:cNvSpPr txBox="1"/>
              <p:nvPr/>
            </p:nvSpPr>
            <p:spPr>
              <a:xfrm>
                <a:off x="3380400" y="2496981"/>
                <a:ext cx="2686569" cy="6461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𝑀</m:t>
                      </m:r>
                      <m:r>
                        <a:rPr lang="en-US" sz="2100" b="0" i="1" smtClean="0">
                          <a:latin typeface="Cambria Math"/>
                        </a:rPr>
                        <m:t>(</m:t>
                      </m:r>
                      <m:r>
                        <a:rPr lang="en-US" sz="2100" b="0" i="1" smtClean="0">
                          <a:latin typeface="Cambria Math"/>
                        </a:rPr>
                        <m:t>𝐶𝑢</m:t>
                      </m:r>
                      <m:r>
                        <a:rPr lang="en-US" sz="2100" b="0" i="1" smtClean="0">
                          <a:latin typeface="Cambria Math"/>
                        </a:rPr>
                        <m:t>)=0,064</m:t>
                      </m:r>
                      <m:f>
                        <m:fPr>
                          <m:ctrlPr>
                            <a:rPr lang="ru-RU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100" b="0" i="1" smtClean="0">
                              <a:latin typeface="Cambria Math"/>
                            </a:rPr>
                            <m:t>кг</m:t>
                          </m:r>
                        </m:num>
                        <m:den>
                          <m:r>
                            <a:rPr lang="ru-RU" sz="2100" b="0" i="1" smtClean="0">
                              <a:latin typeface="Cambria Math"/>
                            </a:rPr>
                            <m:t>моль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5" name="TextBox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2496981"/>
                <a:ext cx="2686569" cy="646139"/>
              </a:xfrm>
              <a:prstGeom prst="rect">
                <a:avLst/>
              </a:prstGeom>
              <a:blipFill rotWithShape="1">
                <a:blip r:embed="rId15"/>
                <a:stretch>
                  <a:fillRect r="-3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" name="Прямоугольник 105"/>
              <p:cNvSpPr/>
              <p:nvPr/>
            </p:nvSpPr>
            <p:spPr>
              <a:xfrm>
                <a:off x="3380400" y="3251760"/>
                <a:ext cx="1450269" cy="415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𝑛</m:t>
                      </m:r>
                      <m:r>
                        <a:rPr lang="en-US" sz="2100" b="0" i="1" smtClean="0">
                          <a:latin typeface="Cambria Math"/>
                        </a:rPr>
                        <m:t>(</m:t>
                      </m:r>
                      <m:r>
                        <a:rPr lang="en-US" sz="2100" b="0" i="1" smtClean="0">
                          <a:latin typeface="Cambria Math"/>
                        </a:rPr>
                        <m:t>𝐶𝑢</m:t>
                      </m:r>
                      <m:r>
                        <a:rPr lang="en-US" sz="2100" b="0" i="1" smtClean="0">
                          <a:latin typeface="Cambria Math"/>
                        </a:rPr>
                        <m:t>)=1</m:t>
                      </m:r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6" name="Прямоугольник 1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3251760"/>
                <a:ext cx="1450269" cy="415498"/>
              </a:xfrm>
              <a:prstGeom prst="rect">
                <a:avLst/>
              </a:prstGeom>
              <a:blipFill rotWithShape="1">
                <a:blip r:embed="rId16"/>
                <a:stretch>
                  <a:fillRect t="-8696" r="-7173" b="-260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" name="TextBox 107"/>
              <p:cNvSpPr txBox="1"/>
              <p:nvPr/>
            </p:nvSpPr>
            <p:spPr>
              <a:xfrm>
                <a:off x="3380400" y="3869123"/>
                <a:ext cx="1355948" cy="750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/>
                        </a:rPr>
                        <m:t>𝑘</m:t>
                      </m:r>
                      <m:r>
                        <a:rPr 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100" b="0" i="1" smtClean="0">
                              <a:latin typeface="Cambria Math"/>
                            </a:rPr>
                            <m:t>𝑀</m:t>
                          </m:r>
                        </m:num>
                        <m:den>
                          <m:r>
                            <a:rPr lang="en-US" sz="2100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sz="21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1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100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2100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100" dirty="0"/>
              </a:p>
            </p:txBody>
          </p:sp>
        </mc:Choice>
        <mc:Fallback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00" y="3869123"/>
                <a:ext cx="1355948" cy="750205"/>
              </a:xfrm>
              <a:prstGeom prst="rect">
                <a:avLst/>
              </a:prstGeom>
              <a:blipFill rotWithShape="1">
                <a:blip r:embed="rId17"/>
                <a:stretch>
                  <a:fillRect r="-72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9" name="Группа 10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1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0" name="Рисунок 1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9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95062E-6 L -0.29236 0.2771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18" y="13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L -0.275 0.3611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0" grpId="1"/>
      <p:bldP spid="10" grpId="2"/>
      <p:bldP spid="11" grpId="0"/>
      <p:bldP spid="11" grpId="1"/>
      <p:bldP spid="11" grpId="2"/>
      <p:bldP spid="12" grpId="0"/>
      <p:bldP spid="18" grpId="0"/>
      <p:bldP spid="20" grpId="0"/>
      <p:bldP spid="21" grpId="0"/>
      <p:bldP spid="100" grpId="0"/>
      <p:bldP spid="104" grpId="0"/>
      <p:bldP spid="105" grpId="0"/>
      <p:bldP spid="106" grpId="0"/>
      <p:bldP spid="10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1015</Words>
  <Application>Microsoft Office PowerPoint</Application>
  <PresentationFormat>Экран (16:9)</PresentationFormat>
  <Paragraphs>249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Электрический ток в жидкостях</vt:lpstr>
      <vt:lpstr>Презентация PowerPoint</vt:lpstr>
      <vt:lpstr>Презентация PowerPoint</vt:lpstr>
      <vt:lpstr>Закон Фарадея (закон электролиза)</vt:lpstr>
      <vt:lpstr>Закон Фарадея (закон электролиза)</vt:lpstr>
      <vt:lpstr>Презентация PowerPoint</vt:lpstr>
      <vt:lpstr>Определение элементарного заряда</vt:lpstr>
      <vt:lpstr>Применение электролиза</vt:lpstr>
      <vt:lpstr>На электроде выделилось 2 мг меди, при прохождении через электролит тока силой 300 мА. Найдите время, в течение которого протекал ток.</vt:lpstr>
      <vt:lpstr>На электроде выделилось 2 мг меди, при прохождении через электролит тока силой 300 мА. Найдите время, в течение которого протекал ток.</vt:lpstr>
      <vt:lpstr>Для никелирования детали площадью 0,3 м^2, на деталь требуется нанести слой толщиной 0,08 мм. Плотность никеля равна 8900 〖кг/м〗^3. Какой ток нужно пустить через электролитическую ванну, чтобы полностью закончить никелирование за 3 часа?</vt:lpstr>
      <vt:lpstr>Основные выводы</vt:lpstr>
      <vt:lpstr>Основные выводы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Электрический ток в жидкостях</dc:title>
  <dc:creator>User</dc:creator>
  <cp:lastModifiedBy>User</cp:lastModifiedBy>
  <cp:revision>42</cp:revision>
  <dcterms:created xsi:type="dcterms:W3CDTF">2014-09-11T06:23:38Z</dcterms:created>
  <dcterms:modified xsi:type="dcterms:W3CDTF">2014-09-11T11:33:59Z</dcterms:modified>
</cp:coreProperties>
</file>